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ijiang chen" initials="zc" lastIdx="1" clrIdx="0">
    <p:extLst>
      <p:ext uri="{19B8F6BF-5375-455C-9EA6-DF929625EA0E}">
        <p15:presenceInfo xmlns:p15="http://schemas.microsoft.com/office/powerpoint/2012/main" userId="99999d0d72dc17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1"/>
    <p:restoredTop sz="70870"/>
  </p:normalViewPr>
  <p:slideViewPr>
    <p:cSldViewPr snapToGrid="0" snapToObjects="1">
      <p:cViewPr varScale="1">
        <p:scale>
          <a:sx n="111" d="100"/>
          <a:sy n="111" d="100"/>
        </p:scale>
        <p:origin x="10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8D637-ED4B-D94C-8634-9AC4DCAC5245}" type="datetimeFigureOut">
              <a:rPr lang="en-US" smtClean="0"/>
              <a:t>10/12/19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7684D-EEA5-0746-AF09-E0EC1D9FC972}" type="slidenum">
              <a:rPr lang="en-US" smtClean="0"/>
              <a:t>‹#›</a:t>
            </a:fld>
            <a:endParaRPr lang="en-US"/>
          </a:p>
        </p:txBody>
      </p:sp>
    </p:spTree>
    <p:extLst>
      <p:ext uri="{BB962C8B-B14F-4D97-AF65-F5344CB8AC3E}">
        <p14:creationId xmlns:p14="http://schemas.microsoft.com/office/powerpoint/2010/main" val="3644743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going to speak about the language models first, and then about the models that works with sequences of words.</a:t>
            </a:r>
          </a:p>
          <a:p>
            <a:r>
              <a:rPr lang="en-US" dirty="0"/>
              <a:t>For example part-of-speech tagging or named entity recognition.</a:t>
            </a:r>
          </a:p>
          <a:p>
            <a:endParaRPr lang="en-US" dirty="0"/>
          </a:p>
          <a:p>
            <a:r>
              <a:rPr lang="en-US" dirty="0"/>
              <a:t>All those tasks are building blocks for NLP applications. And they are useful.</a:t>
            </a:r>
          </a:p>
        </p:txBody>
      </p:sp>
      <p:sp>
        <p:nvSpPr>
          <p:cNvPr id="4" name="Slide Number Placeholder 3"/>
          <p:cNvSpPr>
            <a:spLocks noGrp="1"/>
          </p:cNvSpPr>
          <p:nvPr>
            <p:ph type="sldNum" sz="quarter" idx="5"/>
          </p:nvPr>
        </p:nvSpPr>
        <p:spPr/>
        <p:txBody>
          <a:bodyPr/>
          <a:lstStyle/>
          <a:p>
            <a:fld id="{DD57684D-EEA5-0746-AF09-E0EC1D9FC972}" type="slidenum">
              <a:rPr lang="en-US" smtClean="0"/>
              <a:t>2</a:t>
            </a:fld>
            <a:endParaRPr lang="en-US"/>
          </a:p>
        </p:txBody>
      </p:sp>
    </p:spTree>
    <p:extLst>
      <p:ext uri="{BB962C8B-B14F-4D97-AF65-F5344CB8AC3E}">
        <p14:creationId xmlns:p14="http://schemas.microsoft.com/office/powerpoint/2010/main" val="2151466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what is perplexity? </a:t>
            </a:r>
          </a:p>
          <a:p>
            <a:r>
              <a:rPr lang="en-US" sz="1200" b="0" i="0" kern="1200" dirty="0">
                <a:solidFill>
                  <a:schemeClr val="tx1"/>
                </a:solidFill>
                <a:effectLst/>
                <a:latin typeface="+mn-lt"/>
                <a:ea typeface="+mn-ea"/>
                <a:cs typeface="+mn-cs"/>
              </a:rPr>
              <a:t>Well, you know what is the likelihood. </a:t>
            </a:r>
          </a:p>
          <a:p>
            <a:r>
              <a:rPr lang="en-US" sz="1200" b="0" i="0" kern="1200" dirty="0">
                <a:solidFill>
                  <a:schemeClr val="tx1"/>
                </a:solidFill>
                <a:effectLst/>
                <a:latin typeface="+mn-lt"/>
                <a:ea typeface="+mn-ea"/>
                <a:cs typeface="+mn-cs"/>
              </a:rPr>
              <a:t>So, here, I just write down the likelihood for my test data, </a:t>
            </a:r>
          </a:p>
          <a:p>
            <a:r>
              <a:rPr lang="en-US" sz="1200" b="0" i="0" kern="1200" dirty="0">
                <a:solidFill>
                  <a:schemeClr val="tx1"/>
                </a:solidFill>
                <a:effectLst/>
                <a:latin typeface="+mn-lt"/>
                <a:ea typeface="+mn-ea"/>
                <a:cs typeface="+mn-cs"/>
              </a:rPr>
              <a:t>and perplexity is super similar. </a:t>
            </a:r>
          </a:p>
          <a:p>
            <a:r>
              <a:rPr lang="en-US" sz="1200" b="0" i="0" kern="1200" dirty="0">
                <a:solidFill>
                  <a:schemeClr val="tx1"/>
                </a:solidFill>
                <a:effectLst/>
                <a:latin typeface="+mn-lt"/>
                <a:ea typeface="+mn-ea"/>
                <a:cs typeface="+mn-cs"/>
              </a:rPr>
              <a:t>So perplexity has just likelihood in the denominator. </a:t>
            </a:r>
          </a:p>
          <a:p>
            <a:r>
              <a:rPr lang="en-US" sz="1200" b="0" i="0" kern="1200" dirty="0">
                <a:solidFill>
                  <a:schemeClr val="tx1"/>
                </a:solidFill>
                <a:effectLst/>
                <a:latin typeface="+mn-lt"/>
                <a:ea typeface="+mn-ea"/>
                <a:cs typeface="+mn-cs"/>
              </a:rPr>
              <a:t>You can be curious why exactly this formula. </a:t>
            </a:r>
          </a:p>
          <a:p>
            <a:r>
              <a:rPr lang="en-US" sz="1200" b="0" i="0" kern="1200" dirty="0">
                <a:solidFill>
                  <a:schemeClr val="tx1"/>
                </a:solidFill>
                <a:effectLst/>
                <a:latin typeface="+mn-lt"/>
                <a:ea typeface="+mn-ea"/>
                <a:cs typeface="+mn-cs"/>
              </a:rPr>
              <a:t>Well it is really related to entropy, </a:t>
            </a:r>
          </a:p>
          <a:p>
            <a:r>
              <a:rPr lang="en-US" sz="1200" b="0" i="0" kern="1200" dirty="0">
                <a:solidFill>
                  <a:schemeClr val="tx1"/>
                </a:solidFill>
                <a:effectLst/>
                <a:latin typeface="+mn-lt"/>
                <a:ea typeface="+mn-ea"/>
                <a:cs typeface="+mn-cs"/>
              </a:rPr>
              <a:t>but we are not going into details right now. </a:t>
            </a:r>
          </a:p>
          <a:p>
            <a:r>
              <a:rPr lang="en-US" sz="1200" b="0" i="0" kern="1200" dirty="0">
                <a:solidFill>
                  <a:schemeClr val="tx1"/>
                </a:solidFill>
                <a:effectLst/>
                <a:latin typeface="+mn-lt"/>
                <a:ea typeface="+mn-ea"/>
                <a:cs typeface="+mn-cs"/>
              </a:rPr>
              <a:t>So the thing that we need to know is that the lower perplexity is, the better. </a:t>
            </a:r>
          </a:p>
          <a:p>
            <a:r>
              <a:rPr lang="en-US" sz="1200" b="0" i="0" kern="1200" dirty="0">
                <a:solidFill>
                  <a:schemeClr val="tx1"/>
                </a:solidFill>
                <a:effectLst/>
                <a:latin typeface="+mn-lt"/>
                <a:ea typeface="+mn-ea"/>
                <a:cs typeface="+mn-cs"/>
              </a:rPr>
              <a:t>Why? Because the greater likelihood is, the better. </a:t>
            </a:r>
          </a:p>
          <a:p>
            <a:r>
              <a:rPr lang="en-US" sz="1200" b="0" i="0" kern="1200" dirty="0">
                <a:solidFill>
                  <a:schemeClr val="tx1"/>
                </a:solidFill>
                <a:effectLst/>
                <a:latin typeface="+mn-lt"/>
                <a:ea typeface="+mn-ea"/>
                <a:cs typeface="+mn-cs"/>
              </a:rPr>
              <a:t>So the likelihood shows whether our model is surprised with our text or not, </a:t>
            </a:r>
          </a:p>
          <a:p>
            <a:r>
              <a:rPr lang="en-US" sz="1200" b="0" i="0" kern="1200" dirty="0">
                <a:solidFill>
                  <a:schemeClr val="tx1"/>
                </a:solidFill>
                <a:effectLst/>
                <a:latin typeface="+mn-lt"/>
                <a:ea typeface="+mn-ea"/>
                <a:cs typeface="+mn-cs"/>
              </a:rPr>
              <a:t>whether our model predicts exactly the same test data that we have in real life. </a:t>
            </a:r>
          </a:p>
          <a:p>
            <a:r>
              <a:rPr lang="en-US" sz="1200" b="0" i="0" kern="1200" dirty="0">
                <a:solidFill>
                  <a:schemeClr val="tx1"/>
                </a:solidFill>
                <a:effectLst/>
                <a:latin typeface="+mn-lt"/>
                <a:ea typeface="+mn-ea"/>
                <a:cs typeface="+mn-cs"/>
              </a:rPr>
              <a:t>So perplexity has also this intuition. </a:t>
            </a:r>
          </a:p>
          <a:p>
            <a:r>
              <a:rPr lang="en-US" sz="1200" b="0" i="0" kern="1200" dirty="0">
                <a:solidFill>
                  <a:schemeClr val="tx1"/>
                </a:solidFill>
                <a:effectLst/>
                <a:latin typeface="+mn-lt"/>
                <a:ea typeface="+mn-ea"/>
                <a:cs typeface="+mn-cs"/>
              </a:rPr>
              <a:t>And, remember, the lower perplexity, the better</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14</a:t>
            </a:fld>
            <a:endParaRPr lang="en-US"/>
          </a:p>
        </p:txBody>
      </p:sp>
    </p:spTree>
    <p:extLst>
      <p:ext uri="{BB962C8B-B14F-4D97-AF65-F5344CB8AC3E}">
        <p14:creationId xmlns:p14="http://schemas.microsoft.com/office/powerpoint/2010/main" val="380525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language is really variative. </a:t>
            </a:r>
          </a:p>
          <a:p>
            <a:r>
              <a:rPr lang="en-US" sz="1200" b="0" i="0" kern="1200" dirty="0">
                <a:solidFill>
                  <a:schemeClr val="tx1"/>
                </a:solidFill>
                <a:effectLst/>
                <a:latin typeface="+mn-lt"/>
                <a:ea typeface="+mn-ea"/>
                <a:cs typeface="+mn-cs"/>
              </a:rPr>
              <a:t>It means that if we train a model on a train data, </a:t>
            </a:r>
          </a:p>
          <a:p>
            <a:r>
              <a:rPr lang="en-US" sz="1200" b="0" i="0" kern="1200" dirty="0">
                <a:solidFill>
                  <a:schemeClr val="tx1"/>
                </a:solidFill>
                <a:effectLst/>
                <a:latin typeface="+mn-lt"/>
                <a:ea typeface="+mn-ea"/>
                <a:cs typeface="+mn-cs"/>
              </a:rPr>
              <a:t>it is very likely that whether we apply this model to the test data, </a:t>
            </a:r>
          </a:p>
          <a:p>
            <a:r>
              <a:rPr lang="en-US" sz="1200" b="0" i="0" kern="1200" dirty="0">
                <a:solidFill>
                  <a:schemeClr val="tx1"/>
                </a:solidFill>
                <a:effectLst/>
                <a:latin typeface="+mn-lt"/>
                <a:ea typeface="+mn-ea"/>
                <a:cs typeface="+mn-cs"/>
              </a:rPr>
              <a:t>we will get some zeros. </a:t>
            </a:r>
          </a:p>
          <a:p>
            <a:r>
              <a:rPr lang="en-US" sz="1200" b="0" i="0" kern="1200" dirty="0">
                <a:solidFill>
                  <a:schemeClr val="tx1"/>
                </a:solidFill>
                <a:effectLst/>
                <a:latin typeface="+mn-lt"/>
                <a:ea typeface="+mn-ea"/>
                <a:cs typeface="+mn-cs"/>
              </a:rPr>
              <a:t>For example, some bigrams will not occur in the test data. </a:t>
            </a:r>
          </a:p>
          <a:p>
            <a:r>
              <a:rPr lang="en-US" sz="1200" b="0" i="0" kern="1200" dirty="0">
                <a:solidFill>
                  <a:schemeClr val="tx1"/>
                </a:solidFill>
                <a:effectLst/>
                <a:latin typeface="+mn-lt"/>
                <a:ea typeface="+mn-ea"/>
                <a:cs typeface="+mn-cs"/>
              </a:rPr>
              <a:t>So, what can we do about those zeros? </a:t>
            </a:r>
          </a:p>
          <a:p>
            <a:r>
              <a:rPr lang="en-US" sz="1200" b="0" i="0" kern="1200" dirty="0">
                <a:solidFill>
                  <a:schemeClr val="tx1"/>
                </a:solidFill>
                <a:effectLst/>
                <a:latin typeface="+mn-lt"/>
                <a:ea typeface="+mn-ea"/>
                <a:cs typeface="+mn-cs"/>
              </a:rPr>
              <a:t>Could we probably just substitute them by ones?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Well, actually, we cannot do this. </a:t>
            </a:r>
          </a:p>
          <a:p>
            <a:r>
              <a:rPr lang="en-US" sz="1200" b="0" i="0" kern="1200" dirty="0">
                <a:solidFill>
                  <a:schemeClr val="tx1"/>
                </a:solidFill>
                <a:effectLst/>
                <a:latin typeface="+mn-lt"/>
                <a:ea typeface="+mn-ea"/>
                <a:cs typeface="+mn-cs"/>
              </a:rPr>
              <a:t>And the reason is that in this way, </a:t>
            </a:r>
          </a:p>
          <a:p>
            <a:r>
              <a:rPr lang="en-US" sz="1200" b="0" i="0" kern="1200" dirty="0">
                <a:solidFill>
                  <a:schemeClr val="tx1"/>
                </a:solidFill>
                <a:effectLst/>
                <a:latin typeface="+mn-lt"/>
                <a:ea typeface="+mn-ea"/>
                <a:cs typeface="+mn-cs"/>
              </a:rPr>
              <a:t>you will not get a correct probability distribution, </a:t>
            </a:r>
          </a:p>
          <a:p>
            <a:r>
              <a:rPr lang="en-US" sz="1200" b="0" i="0" kern="1200" dirty="0">
                <a:solidFill>
                  <a:schemeClr val="tx1"/>
                </a:solidFill>
                <a:effectLst/>
                <a:latin typeface="+mn-lt"/>
                <a:ea typeface="+mn-ea"/>
                <a:cs typeface="+mn-cs"/>
              </a:rPr>
              <a:t>so it will not be normalized into one.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16</a:t>
            </a:fld>
            <a:endParaRPr lang="en-US"/>
          </a:p>
        </p:txBody>
      </p:sp>
    </p:spTree>
    <p:extLst>
      <p:ext uri="{BB962C8B-B14F-4D97-AF65-F5344CB8AC3E}">
        <p14:creationId xmlns:p14="http://schemas.microsoft.com/office/powerpoint/2010/main" val="7776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can add one to all the accounts, </a:t>
            </a:r>
          </a:p>
          <a:p>
            <a:r>
              <a:rPr lang="en-US" sz="1200" b="0" i="0" kern="1200" dirty="0">
                <a:solidFill>
                  <a:schemeClr val="tx1"/>
                </a:solidFill>
                <a:effectLst/>
                <a:latin typeface="+mn-lt"/>
                <a:ea typeface="+mn-ea"/>
                <a:cs typeface="+mn-cs"/>
              </a:rPr>
              <a:t>even those that are not zeros. </a:t>
            </a:r>
          </a:p>
          <a:p>
            <a:r>
              <a:rPr lang="en-US" sz="1200" b="0" i="0" kern="1200" dirty="0">
                <a:solidFill>
                  <a:schemeClr val="tx1"/>
                </a:solidFill>
                <a:effectLst/>
                <a:latin typeface="+mn-lt"/>
                <a:ea typeface="+mn-ea"/>
                <a:cs typeface="+mn-cs"/>
              </a:rPr>
              <a:t>And then, we will add V, </a:t>
            </a:r>
          </a:p>
          <a:p>
            <a:r>
              <a:rPr lang="en-US" sz="1200" b="0" i="0" kern="1200" dirty="0">
                <a:solidFill>
                  <a:schemeClr val="tx1"/>
                </a:solidFill>
                <a:effectLst/>
                <a:latin typeface="+mn-lt"/>
                <a:ea typeface="+mn-ea"/>
                <a:cs typeface="+mn-cs"/>
              </a:rPr>
              <a:t>the number of words in our vocabulary, to the denominator. </a:t>
            </a:r>
          </a:p>
          <a:p>
            <a:r>
              <a:rPr lang="en-US" sz="1200" b="0" i="0" kern="1200" dirty="0">
                <a:solidFill>
                  <a:schemeClr val="tx1"/>
                </a:solidFill>
                <a:effectLst/>
                <a:latin typeface="+mn-lt"/>
                <a:ea typeface="+mn-ea"/>
                <a:cs typeface="+mn-cs"/>
              </a:rPr>
              <a:t>In this way, we will get correct probability distribution and it will have no zeroes. </a:t>
            </a:r>
          </a:p>
          <a:p>
            <a:r>
              <a:rPr lang="en-US" sz="1200" b="0" i="0" kern="1200" dirty="0">
                <a:solidFill>
                  <a:schemeClr val="tx1"/>
                </a:solidFill>
                <a:effectLst/>
                <a:latin typeface="+mn-lt"/>
                <a:ea typeface="+mn-ea"/>
                <a:cs typeface="+mn-cs"/>
              </a:rPr>
              <a:t>Now, what we have just done, </a:t>
            </a:r>
          </a:p>
          <a:p>
            <a:r>
              <a:rPr lang="en-US" sz="1200" b="0" i="0" kern="1200" dirty="0">
                <a:solidFill>
                  <a:schemeClr val="tx1"/>
                </a:solidFill>
                <a:effectLst/>
                <a:latin typeface="+mn-lt"/>
                <a:ea typeface="+mn-ea"/>
                <a:cs typeface="+mn-cs"/>
              </a:rPr>
              <a:t>so the idea is very simple. </a:t>
            </a:r>
          </a:p>
          <a:p>
            <a:r>
              <a:rPr lang="en-US" sz="1200" b="0" i="0" kern="1200" dirty="0">
                <a:solidFill>
                  <a:schemeClr val="tx1"/>
                </a:solidFill>
                <a:effectLst/>
                <a:latin typeface="+mn-lt"/>
                <a:ea typeface="+mn-ea"/>
                <a:cs typeface="+mn-cs"/>
              </a:rPr>
              <a:t>We need to somehow pull the probability mass </a:t>
            </a:r>
          </a:p>
          <a:p>
            <a:r>
              <a:rPr lang="en-US" sz="1200" b="0" i="0" kern="1200" dirty="0">
                <a:solidFill>
                  <a:schemeClr val="tx1"/>
                </a:solidFill>
                <a:effectLst/>
                <a:latin typeface="+mn-lt"/>
                <a:ea typeface="+mn-ea"/>
                <a:cs typeface="+mn-cs"/>
              </a:rPr>
              <a:t>from the frequent n-grams to infrequent ones. </a:t>
            </a:r>
          </a:p>
          <a:p>
            <a:r>
              <a:rPr lang="en-US" sz="1200" b="0" i="0" kern="1200" dirty="0">
                <a:solidFill>
                  <a:schemeClr val="tx1"/>
                </a:solidFill>
                <a:effectLst/>
                <a:latin typeface="+mn-lt"/>
                <a:ea typeface="+mn-ea"/>
                <a:cs typeface="+mn-cs"/>
              </a:rPr>
              <a:t>And this is actually the only idea about all smoothing techniques. </a:t>
            </a:r>
          </a:p>
          <a:p>
            <a:r>
              <a:rPr lang="en-US" sz="1200" b="0" i="0" kern="1200" dirty="0">
                <a:solidFill>
                  <a:schemeClr val="tx1"/>
                </a:solidFill>
                <a:effectLst/>
                <a:latin typeface="+mn-lt"/>
                <a:ea typeface="+mn-ea"/>
                <a:cs typeface="+mn-cs"/>
              </a:rPr>
              <a:t>So, in the rest of the video, </a:t>
            </a:r>
          </a:p>
          <a:p>
            <a:r>
              <a:rPr lang="en-US" sz="1200" b="0" i="0" kern="1200" dirty="0">
                <a:solidFill>
                  <a:schemeClr val="tx1"/>
                </a:solidFill>
                <a:effectLst/>
                <a:latin typeface="+mn-lt"/>
                <a:ea typeface="+mn-ea"/>
                <a:cs typeface="+mn-cs"/>
              </a:rPr>
              <a:t>we will discover what is the best way to pull the probability </a:t>
            </a:r>
          </a:p>
          <a:p>
            <a:r>
              <a:rPr lang="en-US" sz="1200" b="0" i="0" kern="1200" dirty="0">
                <a:solidFill>
                  <a:schemeClr val="tx1"/>
                </a:solidFill>
                <a:effectLst/>
                <a:latin typeface="+mn-lt"/>
                <a:ea typeface="+mn-ea"/>
                <a:cs typeface="+mn-cs"/>
              </a:rPr>
              <a:t>mass from frequent n-grams to infrequent n-grams. </a:t>
            </a:r>
          </a:p>
          <a:p>
            <a:r>
              <a:rPr lang="en-US" sz="1200" b="0" i="0" kern="1200" dirty="0">
                <a:solidFill>
                  <a:schemeClr val="tx1"/>
                </a:solidFill>
                <a:effectLst/>
                <a:latin typeface="+mn-lt"/>
                <a:ea typeface="+mn-ea"/>
                <a:cs typeface="+mn-cs"/>
              </a:rPr>
              <a:t>One rather simple approach as well would be to add not one but </a:t>
            </a:r>
          </a:p>
          <a:p>
            <a:r>
              <a:rPr lang="en-US" sz="1200" b="0" i="0" kern="1200" dirty="0">
                <a:solidFill>
                  <a:schemeClr val="tx1"/>
                </a:solidFill>
                <a:effectLst/>
                <a:latin typeface="+mn-lt"/>
                <a:ea typeface="+mn-ea"/>
                <a:cs typeface="+mn-cs"/>
              </a:rPr>
              <a:t>some k. And we can tune this constant using our test data. </a:t>
            </a:r>
          </a:p>
          <a:p>
            <a:r>
              <a:rPr lang="en-US" sz="1200" b="0" i="0" kern="1200" dirty="0">
                <a:solidFill>
                  <a:schemeClr val="tx1"/>
                </a:solidFill>
                <a:effectLst/>
                <a:latin typeface="+mn-lt"/>
                <a:ea typeface="+mn-ea"/>
                <a:cs typeface="+mn-cs"/>
              </a:rPr>
              <a:t>It will be called, Add-k smoothing. </a:t>
            </a:r>
          </a:p>
          <a:p>
            <a:r>
              <a:rPr lang="en-US" sz="1200" b="0" i="0" kern="1200" dirty="0">
                <a:solidFill>
                  <a:schemeClr val="tx1"/>
                </a:solidFill>
                <a:effectLst/>
                <a:latin typeface="+mn-lt"/>
                <a:ea typeface="+mn-ea"/>
                <a:cs typeface="+mn-cs"/>
              </a:rPr>
              <a:t>All these approaches are sometimes called Laplacian smoothing, </a:t>
            </a:r>
          </a:p>
          <a:p>
            <a:r>
              <a:rPr lang="en-US" sz="1200" b="0" i="0" kern="1200" dirty="0">
                <a:solidFill>
                  <a:schemeClr val="tx1"/>
                </a:solidFill>
                <a:effectLst/>
                <a:latin typeface="+mn-lt"/>
                <a:ea typeface="+mn-ea"/>
                <a:cs typeface="+mn-cs"/>
              </a:rPr>
              <a:t>which just may be the easiest and the most popular smoothing.</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17</a:t>
            </a:fld>
            <a:endParaRPr lang="en-US"/>
          </a:p>
        </p:txBody>
      </p:sp>
    </p:spTree>
    <p:extLst>
      <p:ext uri="{BB962C8B-B14F-4D97-AF65-F5344CB8AC3E}">
        <p14:creationId xmlns:p14="http://schemas.microsoft.com/office/powerpoint/2010/main" val="3597710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try to see something more complicated. </a:t>
            </a:r>
          </a:p>
          <a:p>
            <a:r>
              <a:rPr lang="en-US" sz="1200" b="0" i="0" kern="1200" dirty="0">
                <a:solidFill>
                  <a:schemeClr val="tx1"/>
                </a:solidFill>
                <a:effectLst/>
                <a:latin typeface="+mn-lt"/>
                <a:ea typeface="+mn-ea"/>
                <a:cs typeface="+mn-cs"/>
              </a:rPr>
              <a:t>So, sometimes we would like to use longer n-grams. </a:t>
            </a:r>
          </a:p>
          <a:p>
            <a:r>
              <a:rPr lang="en-US" sz="1200" b="0" i="0" kern="1200" dirty="0">
                <a:solidFill>
                  <a:schemeClr val="tx1"/>
                </a:solidFill>
                <a:effectLst/>
                <a:latin typeface="+mn-lt"/>
                <a:ea typeface="+mn-ea"/>
                <a:cs typeface="+mn-cs"/>
              </a:rPr>
              <a:t>It would be nice to use them but we might have not enough data to do this. </a:t>
            </a:r>
          </a:p>
          <a:p>
            <a:r>
              <a:rPr lang="en-US" sz="1200" b="0" i="0" kern="1200" dirty="0">
                <a:solidFill>
                  <a:schemeClr val="tx1"/>
                </a:solidFill>
                <a:effectLst/>
                <a:latin typeface="+mn-lt"/>
                <a:ea typeface="+mn-ea"/>
                <a:cs typeface="+mn-cs"/>
              </a:rPr>
              <a:t>So, the idea is, </a:t>
            </a:r>
          </a:p>
          <a:p>
            <a:r>
              <a:rPr lang="en-US" sz="1200" b="0" i="0" kern="1200" dirty="0">
                <a:solidFill>
                  <a:schemeClr val="tx1"/>
                </a:solidFill>
                <a:effectLst/>
                <a:latin typeface="+mn-lt"/>
                <a:ea typeface="+mn-ea"/>
                <a:cs typeface="+mn-cs"/>
              </a:rPr>
              <a:t>what if we try to use longer n-grams first, and then, </a:t>
            </a:r>
          </a:p>
          <a:p>
            <a:r>
              <a:rPr lang="en-US" sz="1200" b="0" i="0" kern="1200" dirty="0">
                <a:solidFill>
                  <a:schemeClr val="tx1"/>
                </a:solidFill>
                <a:effectLst/>
                <a:latin typeface="+mn-lt"/>
                <a:ea typeface="+mn-ea"/>
                <a:cs typeface="+mn-cs"/>
              </a:rPr>
              <a:t>if we have not enough data to estimate the counts for them, </a:t>
            </a:r>
          </a:p>
          <a:p>
            <a:r>
              <a:rPr lang="en-US" sz="1200" b="0" i="0" kern="1200" dirty="0">
                <a:solidFill>
                  <a:schemeClr val="tx1"/>
                </a:solidFill>
                <a:effectLst/>
                <a:latin typeface="+mn-lt"/>
                <a:ea typeface="+mn-ea"/>
                <a:cs typeface="+mn-cs"/>
              </a:rPr>
              <a:t>we will become not that greedy and go for shorter n-grams? </a:t>
            </a:r>
          </a:p>
          <a:p>
            <a:r>
              <a:rPr lang="en-US" sz="1200" b="0" i="0" kern="1200" dirty="0">
                <a:solidFill>
                  <a:schemeClr val="tx1"/>
                </a:solidFill>
                <a:effectLst/>
                <a:latin typeface="+mn-lt"/>
                <a:ea typeface="+mn-ea"/>
                <a:cs typeface="+mn-cs"/>
              </a:rPr>
              <a:t>Katz </a:t>
            </a:r>
            <a:r>
              <a:rPr lang="en-US" sz="1200" b="0" i="0" kern="1200" dirty="0" err="1">
                <a:solidFill>
                  <a:schemeClr val="tx1"/>
                </a:solidFill>
                <a:effectLst/>
                <a:latin typeface="+mn-lt"/>
                <a:ea typeface="+mn-ea"/>
                <a:cs typeface="+mn-cs"/>
              </a:rPr>
              <a:t>backoff</a:t>
            </a:r>
            <a:r>
              <a:rPr lang="en-US" sz="1200" b="0" i="0" kern="1200" dirty="0">
                <a:solidFill>
                  <a:schemeClr val="tx1"/>
                </a:solidFill>
                <a:effectLst/>
                <a:latin typeface="+mn-lt"/>
                <a:ea typeface="+mn-ea"/>
                <a:cs typeface="+mn-cs"/>
              </a:rPr>
              <a:t> is an implementation of this idea. </a:t>
            </a:r>
          </a:p>
          <a:p>
            <a:r>
              <a:rPr lang="en-US" sz="1200" b="0" i="0" kern="1200" dirty="0">
                <a:solidFill>
                  <a:schemeClr val="tx1"/>
                </a:solidFill>
                <a:effectLst/>
                <a:latin typeface="+mn-lt"/>
                <a:ea typeface="+mn-ea"/>
                <a:cs typeface="+mn-cs"/>
              </a:rPr>
              <a:t>So, let us start for example, </a:t>
            </a:r>
          </a:p>
          <a:p>
            <a:r>
              <a:rPr lang="en-US" sz="1200" b="0" i="0" kern="1200" dirty="0">
                <a:solidFill>
                  <a:schemeClr val="tx1"/>
                </a:solidFill>
                <a:effectLst/>
                <a:latin typeface="+mn-lt"/>
                <a:ea typeface="+mn-ea"/>
                <a:cs typeface="+mn-cs"/>
              </a:rPr>
              <a:t>with a five gram language model. </a:t>
            </a:r>
          </a:p>
          <a:p>
            <a:r>
              <a:rPr lang="en-US" sz="1200" b="0" i="0" kern="1200" dirty="0">
                <a:solidFill>
                  <a:schemeClr val="tx1"/>
                </a:solidFill>
                <a:effectLst/>
                <a:latin typeface="+mn-lt"/>
                <a:ea typeface="+mn-ea"/>
                <a:cs typeface="+mn-cs"/>
              </a:rPr>
              <a:t>If the counter is greater than zero, </a:t>
            </a:r>
          </a:p>
          <a:p>
            <a:r>
              <a:rPr lang="en-US" sz="1200" b="0" i="0" kern="1200" dirty="0">
                <a:solidFill>
                  <a:schemeClr val="tx1"/>
                </a:solidFill>
                <a:effectLst/>
                <a:latin typeface="+mn-lt"/>
                <a:ea typeface="+mn-ea"/>
                <a:cs typeface="+mn-cs"/>
              </a:rPr>
              <a:t>then awesome, go for it. </a:t>
            </a:r>
          </a:p>
          <a:p>
            <a:r>
              <a:rPr lang="en-US" sz="1200" b="0" i="0" kern="1200" dirty="0">
                <a:solidFill>
                  <a:schemeClr val="tx1"/>
                </a:solidFill>
                <a:effectLst/>
                <a:latin typeface="+mn-lt"/>
                <a:ea typeface="+mn-ea"/>
                <a:cs typeface="+mn-cs"/>
              </a:rPr>
              <a:t>If it's not greater than zero, </a:t>
            </a:r>
          </a:p>
          <a:p>
            <a:r>
              <a:rPr lang="en-US" sz="1200" b="0" i="0" kern="1200" dirty="0">
                <a:solidFill>
                  <a:schemeClr val="tx1"/>
                </a:solidFill>
                <a:effectLst/>
                <a:latin typeface="+mn-lt"/>
                <a:ea typeface="+mn-ea"/>
                <a:cs typeface="+mn-cs"/>
              </a:rPr>
              <a:t>then let us be not that greedy and go for a full gram language model. </a:t>
            </a:r>
          </a:p>
          <a:p>
            <a:r>
              <a:rPr lang="en-US" sz="1200" b="0" i="0" kern="1200" dirty="0">
                <a:solidFill>
                  <a:schemeClr val="tx1"/>
                </a:solidFill>
                <a:effectLst/>
                <a:latin typeface="+mn-lt"/>
                <a:ea typeface="+mn-ea"/>
                <a:cs typeface="+mn-cs"/>
              </a:rPr>
              <a:t>And again, if the counter is greater than zero, </a:t>
            </a:r>
          </a:p>
          <a:p>
            <a:r>
              <a:rPr lang="en-US" sz="1200" b="0" i="0" kern="1200" dirty="0">
                <a:solidFill>
                  <a:schemeClr val="tx1"/>
                </a:solidFill>
                <a:effectLst/>
                <a:latin typeface="+mn-lt"/>
                <a:ea typeface="+mn-ea"/>
                <a:cs typeface="+mn-cs"/>
              </a:rPr>
              <a:t>then we go for it, </a:t>
            </a:r>
          </a:p>
          <a:p>
            <a:r>
              <a:rPr lang="en-US" sz="1200" b="0" i="0" kern="1200" dirty="0">
                <a:solidFill>
                  <a:schemeClr val="tx1"/>
                </a:solidFill>
                <a:effectLst/>
                <a:latin typeface="+mn-lt"/>
                <a:ea typeface="+mn-ea"/>
                <a:cs typeface="+mn-cs"/>
              </a:rPr>
              <a:t>else we go to trigram language model. </a:t>
            </a:r>
          </a:p>
          <a:p>
            <a:r>
              <a:rPr lang="en-US" sz="1200" b="0" i="0" kern="1200" dirty="0">
                <a:solidFill>
                  <a:schemeClr val="tx1"/>
                </a:solidFill>
                <a:effectLst/>
                <a:latin typeface="+mn-lt"/>
                <a:ea typeface="+mn-ea"/>
                <a:cs typeface="+mn-cs"/>
              </a:rPr>
              <a:t>So that is simple but I have a question for you.</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18</a:t>
            </a:fld>
            <a:endParaRPr lang="en-US"/>
          </a:p>
        </p:txBody>
      </p:sp>
    </p:spTree>
    <p:extLst>
      <p:ext uri="{BB962C8B-B14F-4D97-AF65-F5344CB8AC3E}">
        <p14:creationId xmlns:p14="http://schemas.microsoft.com/office/powerpoint/2010/main" val="161846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same idea can be implemented in a different way. </a:t>
            </a:r>
          </a:p>
          <a:p>
            <a:r>
              <a:rPr lang="en-US" sz="1200" b="0" i="0" kern="1200" dirty="0">
                <a:solidFill>
                  <a:schemeClr val="tx1"/>
                </a:solidFill>
                <a:effectLst/>
                <a:latin typeface="+mn-lt"/>
                <a:ea typeface="+mn-ea"/>
                <a:cs typeface="+mn-cs"/>
              </a:rPr>
              <a:t>So, the Interpolation smoothing says that, </a:t>
            </a:r>
          </a:p>
          <a:p>
            <a:r>
              <a:rPr lang="en-US" sz="1200" b="0" i="0" kern="1200" dirty="0">
                <a:solidFill>
                  <a:schemeClr val="tx1"/>
                </a:solidFill>
                <a:effectLst/>
                <a:latin typeface="+mn-lt"/>
                <a:ea typeface="+mn-ea"/>
                <a:cs typeface="+mn-cs"/>
              </a:rPr>
              <a:t>let us just have the mixture of all these n-gram models for different end. </a:t>
            </a:r>
          </a:p>
          <a:p>
            <a:r>
              <a:rPr lang="en-US" sz="1200" b="0" i="0" kern="1200" dirty="0">
                <a:solidFill>
                  <a:schemeClr val="tx1"/>
                </a:solidFill>
                <a:effectLst/>
                <a:latin typeface="+mn-lt"/>
                <a:ea typeface="+mn-ea"/>
                <a:cs typeface="+mn-cs"/>
              </a:rPr>
              <a:t>For example, we will have unigram, </a:t>
            </a:r>
          </a:p>
          <a:p>
            <a:r>
              <a:rPr lang="en-US" sz="1200" b="0" i="0" kern="1200" dirty="0">
                <a:solidFill>
                  <a:schemeClr val="tx1"/>
                </a:solidFill>
                <a:effectLst/>
                <a:latin typeface="+mn-lt"/>
                <a:ea typeface="+mn-ea"/>
                <a:cs typeface="+mn-cs"/>
              </a:rPr>
              <a:t>bigram and trigram language models and we will weight them with </a:t>
            </a:r>
          </a:p>
          <a:p>
            <a:r>
              <a:rPr lang="en-US" sz="1200" b="0" i="0" kern="1200" dirty="0">
                <a:solidFill>
                  <a:schemeClr val="tx1"/>
                </a:solidFill>
                <a:effectLst/>
                <a:latin typeface="+mn-lt"/>
                <a:ea typeface="+mn-ea"/>
                <a:cs typeface="+mn-cs"/>
              </a:rPr>
              <a:t>some lambda coefficients and this lambda coefficients will sum into one, </a:t>
            </a:r>
          </a:p>
          <a:p>
            <a:r>
              <a:rPr lang="en-US" sz="1200" b="0" i="0" kern="1200" dirty="0">
                <a:solidFill>
                  <a:schemeClr val="tx1"/>
                </a:solidFill>
                <a:effectLst/>
                <a:latin typeface="+mn-lt"/>
                <a:ea typeface="+mn-ea"/>
                <a:cs typeface="+mn-cs"/>
              </a:rPr>
              <a:t>so we will still get a normal probability. </a:t>
            </a:r>
          </a:p>
          <a:p>
            <a:r>
              <a:rPr lang="en-US" sz="1200" b="0" i="0" kern="1200" dirty="0">
                <a:solidFill>
                  <a:schemeClr val="tx1"/>
                </a:solidFill>
                <a:effectLst/>
                <a:latin typeface="+mn-lt"/>
                <a:ea typeface="+mn-ea"/>
                <a:cs typeface="+mn-cs"/>
              </a:rPr>
              <a:t>And how can we find this lambdas? </a:t>
            </a:r>
          </a:p>
          <a:p>
            <a:r>
              <a:rPr lang="en-US" sz="1200" b="0" i="0" kern="1200" dirty="0">
                <a:solidFill>
                  <a:schemeClr val="tx1"/>
                </a:solidFill>
                <a:effectLst/>
                <a:latin typeface="+mn-lt"/>
                <a:ea typeface="+mn-ea"/>
                <a:cs typeface="+mn-cs"/>
              </a:rPr>
              <a:t>Well, we can just tune them using some test or some development set, </a:t>
            </a:r>
          </a:p>
          <a:p>
            <a:r>
              <a:rPr lang="en-US" sz="1200" b="0" i="0" kern="1200" dirty="0">
                <a:solidFill>
                  <a:schemeClr val="tx1"/>
                </a:solidFill>
                <a:effectLst/>
                <a:latin typeface="+mn-lt"/>
                <a:ea typeface="+mn-ea"/>
                <a:cs typeface="+mn-cs"/>
              </a:rPr>
              <a:t>if we are afraid to get or fit it. </a:t>
            </a:r>
          </a:p>
          <a:p>
            <a:r>
              <a:rPr lang="en-US" sz="1200" b="0" i="0" kern="1200" dirty="0">
                <a:solidFill>
                  <a:schemeClr val="tx1"/>
                </a:solidFill>
                <a:effectLst/>
                <a:latin typeface="+mn-lt"/>
                <a:ea typeface="+mn-ea"/>
                <a:cs typeface="+mn-cs"/>
              </a:rPr>
              <a:t>Optionally, those lambdas can also depend on </a:t>
            </a:r>
          </a:p>
          <a:p>
            <a:r>
              <a:rPr lang="en-US" sz="1200" b="0" i="0" kern="1200" dirty="0">
                <a:solidFill>
                  <a:schemeClr val="tx1"/>
                </a:solidFill>
                <a:effectLst/>
                <a:latin typeface="+mn-lt"/>
                <a:ea typeface="+mn-ea"/>
                <a:cs typeface="+mn-cs"/>
              </a:rPr>
              <a:t>some context in their more sophisticated schemes.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19</a:t>
            </a:fld>
            <a:endParaRPr lang="en-US"/>
          </a:p>
        </p:txBody>
      </p:sp>
    </p:spTree>
    <p:extLst>
      <p:ext uri="{BB962C8B-B14F-4D97-AF65-F5344CB8AC3E}">
        <p14:creationId xmlns:p14="http://schemas.microsoft.com/office/powerpoint/2010/main" val="2758625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Absolute discounting. </a:t>
            </a:r>
          </a:p>
          <a:p>
            <a:r>
              <a:rPr lang="en-US" sz="1200" b="0" i="0" kern="1200" dirty="0">
                <a:solidFill>
                  <a:schemeClr val="tx1"/>
                </a:solidFill>
                <a:effectLst/>
                <a:latin typeface="+mn-lt"/>
                <a:ea typeface="+mn-ea"/>
                <a:cs typeface="+mn-cs"/>
              </a:rPr>
              <a:t>Just to recap, the motivation for all our methods in this video is </a:t>
            </a:r>
          </a:p>
          <a:p>
            <a:r>
              <a:rPr lang="en-US" sz="1200" b="0" i="0" kern="1200" dirty="0">
                <a:solidFill>
                  <a:schemeClr val="tx1"/>
                </a:solidFill>
                <a:effectLst/>
                <a:latin typeface="+mn-lt"/>
                <a:ea typeface="+mn-ea"/>
                <a:cs typeface="+mn-cs"/>
              </a:rPr>
              <a:t>to pull the probability mass from frequent n-grams to infrequent n-grams. </a:t>
            </a:r>
          </a:p>
          <a:p>
            <a:r>
              <a:rPr lang="en-US" sz="1200" b="0" i="0" kern="1200" dirty="0">
                <a:solidFill>
                  <a:schemeClr val="tx1"/>
                </a:solidFill>
                <a:effectLst/>
                <a:latin typeface="+mn-lt"/>
                <a:ea typeface="+mn-ea"/>
                <a:cs typeface="+mn-cs"/>
              </a:rPr>
              <a:t>So, to what extent should we pull this probability mass? </a:t>
            </a:r>
          </a:p>
          <a:p>
            <a:r>
              <a:rPr lang="en-US" sz="1200" b="0" i="0" kern="1200" dirty="0">
                <a:solidFill>
                  <a:schemeClr val="tx1"/>
                </a:solidFill>
                <a:effectLst/>
                <a:latin typeface="+mn-lt"/>
                <a:ea typeface="+mn-ea"/>
                <a:cs typeface="+mn-cs"/>
              </a:rPr>
              <a:t>The answer for this question can be given by a nice experiment which was held in 1991. </a:t>
            </a:r>
          </a:p>
          <a:p>
            <a:r>
              <a:rPr lang="en-US" sz="1200" b="0" i="0" kern="1200" dirty="0">
                <a:solidFill>
                  <a:schemeClr val="tx1"/>
                </a:solidFill>
                <a:effectLst/>
                <a:latin typeface="+mn-lt"/>
                <a:ea typeface="+mn-ea"/>
                <a:cs typeface="+mn-cs"/>
              </a:rPr>
              <a:t>Let us stick to bigrams for now, </a:t>
            </a:r>
          </a:p>
          <a:p>
            <a:r>
              <a:rPr lang="en-US" sz="1200" b="0" i="0" kern="1200" dirty="0">
                <a:solidFill>
                  <a:schemeClr val="tx1"/>
                </a:solidFill>
                <a:effectLst/>
                <a:latin typeface="+mn-lt"/>
                <a:ea typeface="+mn-ea"/>
                <a:cs typeface="+mn-cs"/>
              </a:rPr>
              <a:t>and let us see that if you count the number of </a:t>
            </a:r>
          </a:p>
          <a:p>
            <a:r>
              <a:rPr lang="en-US" sz="1200" b="0" i="0" kern="1200" dirty="0">
                <a:solidFill>
                  <a:schemeClr val="tx1"/>
                </a:solidFill>
                <a:effectLst/>
                <a:latin typeface="+mn-lt"/>
                <a:ea typeface="+mn-ea"/>
                <a:cs typeface="+mn-cs"/>
              </a:rPr>
              <a:t>bigrams in your training data and after that, </a:t>
            </a:r>
          </a:p>
          <a:p>
            <a:r>
              <a:rPr lang="en-US" sz="1200" b="0" i="0" kern="1200" dirty="0">
                <a:solidFill>
                  <a:schemeClr val="tx1"/>
                </a:solidFill>
                <a:effectLst/>
                <a:latin typeface="+mn-lt"/>
                <a:ea typeface="+mn-ea"/>
                <a:cs typeface="+mn-cs"/>
              </a:rPr>
              <a:t>you count the average number of the same bigrams in the test data. </a:t>
            </a:r>
          </a:p>
          <a:p>
            <a:r>
              <a:rPr lang="en-US" sz="1200" b="0" i="0" kern="1200" dirty="0">
                <a:solidFill>
                  <a:schemeClr val="tx1"/>
                </a:solidFill>
                <a:effectLst/>
                <a:latin typeface="+mn-lt"/>
                <a:ea typeface="+mn-ea"/>
                <a:cs typeface="+mn-cs"/>
              </a:rPr>
              <a:t>Those numbers are really correlated. </a:t>
            </a:r>
          </a:p>
          <a:p>
            <a:r>
              <a:rPr lang="en-US" sz="1200" b="0" i="0" kern="1200" dirty="0">
                <a:solidFill>
                  <a:schemeClr val="tx1"/>
                </a:solidFill>
                <a:effectLst/>
                <a:latin typeface="+mn-lt"/>
                <a:ea typeface="+mn-ea"/>
                <a:cs typeface="+mn-cs"/>
              </a:rPr>
              <a:t>So, you can see that if you're just subtract 0.75 from your train data counts, </a:t>
            </a:r>
          </a:p>
          <a:p>
            <a:r>
              <a:rPr lang="en-US" sz="1200" b="0" i="0" kern="1200" dirty="0">
                <a:solidFill>
                  <a:schemeClr val="tx1"/>
                </a:solidFill>
                <a:effectLst/>
                <a:latin typeface="+mn-lt"/>
                <a:ea typeface="+mn-ea"/>
                <a:cs typeface="+mn-cs"/>
              </a:rPr>
              <a:t>you will get very good estimates for </a:t>
            </a:r>
          </a:p>
          <a:p>
            <a:r>
              <a:rPr lang="en-US" sz="1200" b="0" i="0" kern="1200" dirty="0">
                <a:solidFill>
                  <a:schemeClr val="tx1"/>
                </a:solidFill>
                <a:effectLst/>
                <a:latin typeface="+mn-lt"/>
                <a:ea typeface="+mn-ea"/>
                <a:cs typeface="+mn-cs"/>
              </a:rPr>
              <a:t>your test data and this is a little bit magical property. </a:t>
            </a:r>
          </a:p>
          <a:p>
            <a:r>
              <a:rPr lang="en-US" sz="1200" b="0" i="0" kern="1200" dirty="0">
                <a:solidFill>
                  <a:schemeClr val="tx1"/>
                </a:solidFill>
                <a:effectLst/>
                <a:latin typeface="+mn-lt"/>
                <a:ea typeface="+mn-ea"/>
                <a:cs typeface="+mn-cs"/>
              </a:rPr>
              <a:t>So, this is just a property of the language that we can try to use. </a:t>
            </a:r>
          </a:p>
          <a:p>
            <a:r>
              <a:rPr lang="en-US" sz="1200" b="0" i="0" kern="1200" dirty="0">
                <a:solidFill>
                  <a:schemeClr val="tx1"/>
                </a:solidFill>
                <a:effectLst/>
                <a:latin typeface="+mn-lt"/>
                <a:ea typeface="+mn-ea"/>
                <a:cs typeface="+mn-cs"/>
              </a:rPr>
              <a:t>The way that we use it, </a:t>
            </a:r>
          </a:p>
          <a:p>
            <a:r>
              <a:rPr lang="en-US" sz="1200" b="0" i="0" kern="1200" dirty="0">
                <a:solidFill>
                  <a:schemeClr val="tx1"/>
                </a:solidFill>
                <a:effectLst/>
                <a:latin typeface="+mn-lt"/>
                <a:ea typeface="+mn-ea"/>
                <a:cs typeface="+mn-cs"/>
              </a:rPr>
              <a:t>is let us subtract this D which is 0.75 or maybe, </a:t>
            </a:r>
          </a:p>
          <a:p>
            <a:r>
              <a:rPr lang="en-US" sz="1200" b="0" i="0" kern="1200" dirty="0">
                <a:solidFill>
                  <a:schemeClr val="tx1"/>
                </a:solidFill>
                <a:effectLst/>
                <a:latin typeface="+mn-lt"/>
                <a:ea typeface="+mn-ea"/>
                <a:cs typeface="+mn-cs"/>
              </a:rPr>
              <a:t>which is tuned using some test data that is subtracted </a:t>
            </a:r>
          </a:p>
          <a:p>
            <a:r>
              <a:rPr lang="en-US" sz="1200" b="0" i="0" kern="1200" dirty="0">
                <a:solidFill>
                  <a:schemeClr val="tx1"/>
                </a:solidFill>
                <a:effectLst/>
                <a:latin typeface="+mn-lt"/>
                <a:ea typeface="+mn-ea"/>
                <a:cs typeface="+mn-cs"/>
              </a:rPr>
              <a:t>from our counts to model the probability of our frequent n-grams. </a:t>
            </a:r>
          </a:p>
          <a:p>
            <a:r>
              <a:rPr lang="en-US" sz="1200" b="0" i="0" kern="1200" dirty="0">
                <a:solidFill>
                  <a:schemeClr val="tx1"/>
                </a:solidFill>
                <a:effectLst/>
                <a:latin typeface="+mn-lt"/>
                <a:ea typeface="+mn-ea"/>
                <a:cs typeface="+mn-cs"/>
              </a:rPr>
              <a:t>So, this is how we pull the mass and 0.75 is this extent of pull</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20</a:t>
            </a:fld>
            <a:endParaRPr lang="en-US"/>
          </a:p>
        </p:txBody>
      </p:sp>
    </p:spTree>
    <p:extLst>
      <p:ext uri="{BB962C8B-B14F-4D97-AF65-F5344CB8AC3E}">
        <p14:creationId xmlns:p14="http://schemas.microsoft.com/office/powerpoint/2010/main" val="368632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to give the probability to infrequent terms, </a:t>
            </a:r>
          </a:p>
          <a:p>
            <a:r>
              <a:rPr lang="en-US" sz="1200" b="0" i="0" kern="1200" dirty="0">
                <a:solidFill>
                  <a:schemeClr val="tx1"/>
                </a:solidFill>
                <a:effectLst/>
                <a:latin typeface="+mn-lt"/>
                <a:ea typeface="+mn-ea"/>
                <a:cs typeface="+mn-cs"/>
              </a:rPr>
              <a:t>we are using here unigram distribution. </a:t>
            </a:r>
          </a:p>
          <a:p>
            <a:r>
              <a:rPr lang="en-US" sz="1200" b="0" i="0" kern="1200" dirty="0">
                <a:solidFill>
                  <a:schemeClr val="tx1"/>
                </a:solidFill>
                <a:effectLst/>
                <a:latin typeface="+mn-lt"/>
                <a:ea typeface="+mn-ea"/>
                <a:cs typeface="+mn-cs"/>
              </a:rPr>
              <a:t>So in the right hand side, </a:t>
            </a:r>
          </a:p>
          <a:p>
            <a:r>
              <a:rPr lang="en-US" sz="1200" b="0" i="0" kern="1200" dirty="0">
                <a:solidFill>
                  <a:schemeClr val="tx1"/>
                </a:solidFill>
                <a:effectLst/>
                <a:latin typeface="+mn-lt"/>
                <a:ea typeface="+mn-ea"/>
                <a:cs typeface="+mn-cs"/>
              </a:rPr>
              <a:t>you'll see some weight, </a:t>
            </a:r>
          </a:p>
          <a:p>
            <a:r>
              <a:rPr lang="en-US" sz="1200" b="0" i="0" kern="1200" dirty="0">
                <a:solidFill>
                  <a:schemeClr val="tx1"/>
                </a:solidFill>
                <a:effectLst/>
                <a:latin typeface="+mn-lt"/>
                <a:ea typeface="+mn-ea"/>
                <a:cs typeface="+mn-cs"/>
              </a:rPr>
              <a:t>that makes sure that normalization is fine and the unigram distribution. </a:t>
            </a:r>
          </a:p>
          <a:p>
            <a:r>
              <a:rPr lang="en-US" sz="1200" b="0" i="0" kern="1200" dirty="0">
                <a:solidFill>
                  <a:schemeClr val="tx1"/>
                </a:solidFill>
                <a:effectLst/>
                <a:latin typeface="+mn-lt"/>
                <a:ea typeface="+mn-ea"/>
                <a:cs typeface="+mn-cs"/>
              </a:rPr>
              <a:t>Now, can we do maybe something better than just a unigram distribution there? </a:t>
            </a:r>
          </a:p>
          <a:p>
            <a:r>
              <a:rPr lang="en-US" sz="1200" b="0" i="0" kern="1200" dirty="0">
                <a:solidFill>
                  <a:schemeClr val="tx1"/>
                </a:solidFill>
                <a:effectLst/>
                <a:latin typeface="+mn-lt"/>
                <a:ea typeface="+mn-ea"/>
                <a:cs typeface="+mn-cs"/>
              </a:rPr>
              <a:t>And this is the idea of the </a:t>
            </a:r>
            <a:r>
              <a:rPr lang="en-US" sz="1200" b="0" i="0" kern="1200" dirty="0" err="1">
                <a:solidFill>
                  <a:schemeClr val="tx1"/>
                </a:solidFill>
                <a:effectLst/>
                <a:latin typeface="+mn-lt"/>
                <a:ea typeface="+mn-ea"/>
                <a:cs typeface="+mn-cs"/>
              </a:rPr>
              <a:t>Kneser</a:t>
            </a:r>
            <a:r>
              <a:rPr lang="en-US" sz="1200" b="0" i="0" kern="1200" dirty="0">
                <a:solidFill>
                  <a:schemeClr val="tx1"/>
                </a:solidFill>
                <a:effectLst/>
                <a:latin typeface="+mn-lt"/>
                <a:ea typeface="+mn-ea"/>
                <a:cs typeface="+mn-cs"/>
              </a:rPr>
              <a:t>-Ney smoothing. </a:t>
            </a:r>
          </a:p>
          <a:p>
            <a:r>
              <a:rPr lang="en-US" sz="1200" b="0" i="0" kern="1200" dirty="0">
                <a:solidFill>
                  <a:schemeClr val="tx1"/>
                </a:solidFill>
                <a:effectLst/>
                <a:latin typeface="+mn-lt"/>
                <a:ea typeface="+mn-ea"/>
                <a:cs typeface="+mn-cs"/>
              </a:rPr>
              <a:t>So, let us see this example. </a:t>
            </a:r>
          </a:p>
          <a:p>
            <a:r>
              <a:rPr lang="en-US" sz="1200" b="0" i="0" kern="1200" dirty="0">
                <a:solidFill>
                  <a:schemeClr val="tx1"/>
                </a:solidFill>
                <a:effectLst/>
                <a:latin typeface="+mn-lt"/>
                <a:ea typeface="+mn-ea"/>
                <a:cs typeface="+mn-cs"/>
              </a:rPr>
              <a:t>This is the malt or this is the Kong. </a:t>
            </a:r>
          </a:p>
          <a:p>
            <a:r>
              <a:rPr lang="en-US" sz="1200" b="0" i="0" kern="1200" dirty="0">
                <a:solidFill>
                  <a:schemeClr val="tx1"/>
                </a:solidFill>
                <a:effectLst/>
                <a:latin typeface="+mn-lt"/>
                <a:ea typeface="+mn-ea"/>
                <a:cs typeface="+mn-cs"/>
              </a:rPr>
              <a:t>So, the word Kong might be even more popular than the word malt but the thing is, </a:t>
            </a:r>
          </a:p>
          <a:p>
            <a:r>
              <a:rPr lang="en-US" sz="1200" b="0" i="0" kern="1200" dirty="0">
                <a:solidFill>
                  <a:schemeClr val="tx1"/>
                </a:solidFill>
                <a:effectLst/>
                <a:latin typeface="+mn-lt"/>
                <a:ea typeface="+mn-ea"/>
                <a:cs typeface="+mn-cs"/>
              </a:rPr>
              <a:t>that it can only occur in a bigram Hong Kong. </a:t>
            </a:r>
          </a:p>
          <a:p>
            <a:r>
              <a:rPr lang="en-US" sz="1200" b="0" i="0" kern="1200" dirty="0">
                <a:solidFill>
                  <a:schemeClr val="tx1"/>
                </a:solidFill>
                <a:effectLst/>
                <a:latin typeface="+mn-lt"/>
                <a:ea typeface="+mn-ea"/>
                <a:cs typeface="+mn-cs"/>
              </a:rPr>
              <a:t>So, the word Kong is not very variative </a:t>
            </a:r>
          </a:p>
          <a:p>
            <a:r>
              <a:rPr lang="en-US" sz="1200" b="0" i="0" kern="1200" dirty="0">
                <a:solidFill>
                  <a:schemeClr val="tx1"/>
                </a:solidFill>
                <a:effectLst/>
                <a:latin typeface="+mn-lt"/>
                <a:ea typeface="+mn-ea"/>
                <a:cs typeface="+mn-cs"/>
              </a:rPr>
              <a:t>in terms of different contexts that can go before it. </a:t>
            </a:r>
          </a:p>
          <a:p>
            <a:r>
              <a:rPr lang="en-US" sz="1200" b="0" i="0" kern="1200" dirty="0">
                <a:solidFill>
                  <a:schemeClr val="tx1"/>
                </a:solidFill>
                <a:effectLst/>
                <a:latin typeface="+mn-lt"/>
                <a:ea typeface="+mn-ea"/>
                <a:cs typeface="+mn-cs"/>
              </a:rPr>
              <a:t>And this why, we should not prefer this word here to continue our phrase. </a:t>
            </a:r>
          </a:p>
          <a:p>
            <a:r>
              <a:rPr lang="en-US" sz="1200" b="0" i="0" kern="1200" dirty="0">
                <a:solidFill>
                  <a:schemeClr val="tx1"/>
                </a:solidFill>
                <a:effectLst/>
                <a:latin typeface="+mn-lt"/>
                <a:ea typeface="+mn-ea"/>
                <a:cs typeface="+mn-cs"/>
              </a:rPr>
              <a:t>On the opposite, The word malt is not that popular </a:t>
            </a:r>
          </a:p>
          <a:p>
            <a:r>
              <a:rPr lang="en-US" sz="1200" b="0" i="0" kern="1200" dirty="0">
                <a:solidFill>
                  <a:schemeClr val="tx1"/>
                </a:solidFill>
                <a:effectLst/>
                <a:latin typeface="+mn-lt"/>
                <a:ea typeface="+mn-ea"/>
                <a:cs typeface="+mn-cs"/>
              </a:rPr>
              <a:t>but it can go nicely with different contexts. </a:t>
            </a:r>
          </a:p>
          <a:p>
            <a:r>
              <a:rPr lang="en-US" sz="1200" b="0" i="0" kern="1200" dirty="0">
                <a:solidFill>
                  <a:schemeClr val="tx1"/>
                </a:solidFill>
                <a:effectLst/>
                <a:latin typeface="+mn-lt"/>
                <a:ea typeface="+mn-ea"/>
                <a:cs typeface="+mn-cs"/>
              </a:rPr>
              <a:t>So, this idea is formalized with the formula in the top of this slide. </a:t>
            </a:r>
          </a:p>
          <a:p>
            <a:r>
              <a:rPr lang="en-US" sz="1200" b="0" i="0" kern="1200" dirty="0">
                <a:solidFill>
                  <a:schemeClr val="tx1"/>
                </a:solidFill>
                <a:effectLst/>
                <a:latin typeface="+mn-lt"/>
                <a:ea typeface="+mn-ea"/>
                <a:cs typeface="+mn-cs"/>
              </a:rPr>
              <a:t>Let us have the probability of the words proportional </a:t>
            </a:r>
          </a:p>
          <a:p>
            <a:r>
              <a:rPr lang="en-US" sz="1200" b="0" i="0" kern="1200" dirty="0">
                <a:solidFill>
                  <a:schemeClr val="tx1"/>
                </a:solidFill>
                <a:effectLst/>
                <a:latin typeface="+mn-lt"/>
                <a:ea typeface="+mn-ea"/>
                <a:cs typeface="+mn-cs"/>
              </a:rPr>
              <a:t>to how many different contexts can go just before the word. </a:t>
            </a:r>
          </a:p>
          <a:p>
            <a:r>
              <a:rPr lang="en-US" sz="1200" b="0" i="0" kern="1200" dirty="0">
                <a:solidFill>
                  <a:schemeClr val="tx1"/>
                </a:solidFill>
                <a:effectLst/>
                <a:latin typeface="+mn-lt"/>
                <a:ea typeface="+mn-ea"/>
                <a:cs typeface="+mn-cs"/>
              </a:rPr>
              <a:t>So, if you take your absolute discounting model and instead of </a:t>
            </a:r>
          </a:p>
          <a:p>
            <a:r>
              <a:rPr lang="en-US" sz="1200" b="0" i="0" kern="1200" dirty="0">
                <a:solidFill>
                  <a:schemeClr val="tx1"/>
                </a:solidFill>
                <a:effectLst/>
                <a:latin typeface="+mn-lt"/>
                <a:ea typeface="+mn-ea"/>
                <a:cs typeface="+mn-cs"/>
              </a:rPr>
              <a:t>unigram distribution have these nice distribution you will get </a:t>
            </a:r>
            <a:r>
              <a:rPr lang="en-US" sz="1200" b="0" i="0" kern="1200" dirty="0" err="1">
                <a:solidFill>
                  <a:schemeClr val="tx1"/>
                </a:solidFill>
                <a:effectLst/>
                <a:latin typeface="+mn-lt"/>
                <a:ea typeface="+mn-ea"/>
                <a:cs typeface="+mn-cs"/>
              </a:rPr>
              <a:t>Kneser</a:t>
            </a:r>
            <a:r>
              <a:rPr lang="en-US" sz="1200" b="0" i="0" kern="1200" dirty="0">
                <a:solidFill>
                  <a:schemeClr val="tx1"/>
                </a:solidFill>
                <a:effectLst/>
                <a:latin typeface="+mn-lt"/>
                <a:ea typeface="+mn-ea"/>
                <a:cs typeface="+mn-cs"/>
              </a:rPr>
              <a:t>-Ney smoothing.</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21</a:t>
            </a:fld>
            <a:endParaRPr lang="en-US"/>
          </a:p>
        </p:txBody>
      </p:sp>
    </p:spTree>
    <p:extLst>
      <p:ext uri="{BB962C8B-B14F-4D97-AF65-F5344CB8AC3E}">
        <p14:creationId xmlns:p14="http://schemas.microsoft.com/office/powerpoint/2010/main" val="117617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are going to discuss sequence tagging task. </a:t>
            </a:r>
          </a:p>
          <a:p>
            <a:r>
              <a:rPr lang="en-US" sz="1200" b="0" i="0" kern="1200" dirty="0">
                <a:solidFill>
                  <a:schemeClr val="tx1"/>
                </a:solidFill>
                <a:effectLst/>
                <a:latin typeface="+mn-lt"/>
                <a:ea typeface="+mn-ea"/>
                <a:cs typeface="+mn-cs"/>
              </a:rPr>
              <a:t>We'll start with some examples and then </a:t>
            </a:r>
          </a:p>
          <a:p>
            <a:r>
              <a:rPr lang="en-US" sz="1200" b="0" i="0" kern="1200" dirty="0">
                <a:solidFill>
                  <a:schemeClr val="tx1"/>
                </a:solidFill>
                <a:effectLst/>
                <a:latin typeface="+mn-lt"/>
                <a:ea typeface="+mn-ea"/>
                <a:cs typeface="+mn-cs"/>
              </a:rPr>
              <a:t>investigate one model that can be used to solve it. </a:t>
            </a:r>
          </a:p>
          <a:p>
            <a:r>
              <a:rPr lang="en-US" sz="1200" b="0" i="0" kern="1200" dirty="0">
                <a:solidFill>
                  <a:schemeClr val="tx1"/>
                </a:solidFill>
                <a:effectLst/>
                <a:latin typeface="+mn-lt"/>
                <a:ea typeface="+mn-ea"/>
                <a:cs typeface="+mn-cs"/>
              </a:rPr>
              <a:t>It will be called Hidden Markov Model</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22</a:t>
            </a:fld>
            <a:endParaRPr lang="en-US"/>
          </a:p>
        </p:txBody>
      </p:sp>
    </p:spTree>
    <p:extLst>
      <p:ext uri="{BB962C8B-B14F-4D97-AF65-F5344CB8AC3E}">
        <p14:creationId xmlns:p14="http://schemas.microsoft.com/office/powerpoint/2010/main" val="983850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problem is as follows. </a:t>
            </a:r>
          </a:p>
          <a:p>
            <a:r>
              <a:rPr lang="en-US" sz="1200" b="0" i="0" kern="1200" dirty="0">
                <a:solidFill>
                  <a:schemeClr val="tx1"/>
                </a:solidFill>
                <a:effectLst/>
                <a:latin typeface="+mn-lt"/>
                <a:ea typeface="+mn-ea"/>
                <a:cs typeface="+mn-cs"/>
              </a:rPr>
              <a:t>You are given a sequence of tokens, </a:t>
            </a:r>
          </a:p>
          <a:p>
            <a:r>
              <a:rPr lang="en-US" sz="1200" b="0" i="0" kern="1200" dirty="0">
                <a:solidFill>
                  <a:schemeClr val="tx1"/>
                </a:solidFill>
                <a:effectLst/>
                <a:latin typeface="+mn-lt"/>
                <a:ea typeface="+mn-ea"/>
                <a:cs typeface="+mn-cs"/>
              </a:rPr>
              <a:t>and you would like to generate a sequence of labels for them. </a:t>
            </a:r>
          </a:p>
          <a:p>
            <a:r>
              <a:rPr lang="en-US" sz="1200" b="0" i="0" kern="1200" dirty="0">
                <a:solidFill>
                  <a:schemeClr val="tx1"/>
                </a:solidFill>
                <a:effectLst/>
                <a:latin typeface="+mn-lt"/>
                <a:ea typeface="+mn-ea"/>
                <a:cs typeface="+mn-cs"/>
              </a:rPr>
              <a:t>The examples would be part of speech tagging, named entity recognition, </a:t>
            </a:r>
          </a:p>
          <a:p>
            <a:r>
              <a:rPr lang="en-US" sz="1200" b="0" i="0" kern="1200" dirty="0">
                <a:solidFill>
                  <a:schemeClr val="tx1"/>
                </a:solidFill>
                <a:effectLst/>
                <a:latin typeface="+mn-lt"/>
                <a:ea typeface="+mn-ea"/>
                <a:cs typeface="+mn-cs"/>
              </a:rPr>
              <a:t>or semantic slot filling that we have briefly seen in introduction</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23</a:t>
            </a:fld>
            <a:endParaRPr lang="en-US"/>
          </a:p>
        </p:txBody>
      </p:sp>
    </p:spTree>
    <p:extLst>
      <p:ext uri="{BB962C8B-B14F-4D97-AF65-F5344CB8AC3E}">
        <p14:creationId xmlns:p14="http://schemas.microsoft.com/office/powerpoint/2010/main" val="1180076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for example, I am given a sequence of words, </a:t>
            </a:r>
          </a:p>
          <a:p>
            <a:r>
              <a:rPr lang="en-US" sz="1200" b="0" i="0" kern="1200" dirty="0">
                <a:solidFill>
                  <a:schemeClr val="tx1"/>
                </a:solidFill>
                <a:effectLst/>
                <a:latin typeface="+mn-lt"/>
                <a:ea typeface="+mn-ea"/>
                <a:cs typeface="+mn-cs"/>
              </a:rPr>
              <a:t>and they want to produce part-of-speech tags like here. </a:t>
            </a:r>
          </a:p>
          <a:p>
            <a:r>
              <a:rPr lang="en-US" sz="1200" b="0" i="0" kern="1200" dirty="0">
                <a:solidFill>
                  <a:schemeClr val="tx1"/>
                </a:solidFill>
                <a:effectLst/>
                <a:latin typeface="+mn-lt"/>
                <a:ea typeface="+mn-ea"/>
                <a:cs typeface="+mn-cs"/>
              </a:rPr>
              <a:t>For example, saw is that the verb and I is the pronoun and so on. </a:t>
            </a:r>
          </a:p>
          <a:p>
            <a:r>
              <a:rPr lang="en-US" sz="1200" b="0" i="0" kern="1200" dirty="0">
                <a:solidFill>
                  <a:schemeClr val="tx1"/>
                </a:solidFill>
                <a:effectLst/>
                <a:latin typeface="+mn-lt"/>
                <a:ea typeface="+mn-ea"/>
                <a:cs typeface="+mn-cs"/>
              </a:rPr>
              <a:t>There are different systems to list </a:t>
            </a:r>
          </a:p>
          <a:p>
            <a:r>
              <a:rPr lang="en-US" sz="1200" b="0" i="0" kern="1200" dirty="0">
                <a:solidFill>
                  <a:schemeClr val="tx1"/>
                </a:solidFill>
                <a:effectLst/>
                <a:latin typeface="+mn-lt"/>
                <a:ea typeface="+mn-ea"/>
                <a:cs typeface="+mn-cs"/>
              </a:rPr>
              <a:t>all possible tags and different systems to </a:t>
            </a:r>
          </a:p>
          <a:p>
            <a:r>
              <a:rPr lang="en-US" sz="1200" b="0" i="0" kern="1200" dirty="0">
                <a:solidFill>
                  <a:schemeClr val="tx1"/>
                </a:solidFill>
                <a:effectLst/>
                <a:latin typeface="+mn-lt"/>
                <a:ea typeface="+mn-ea"/>
                <a:cs typeface="+mn-cs"/>
              </a:rPr>
              <a:t>decide what are important tags and not Important tags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24</a:t>
            </a:fld>
            <a:endParaRPr lang="en-US"/>
          </a:p>
        </p:txBody>
      </p:sp>
    </p:spTree>
    <p:extLst>
      <p:ext uri="{BB962C8B-B14F-4D97-AF65-F5344CB8AC3E}">
        <p14:creationId xmlns:p14="http://schemas.microsoft.com/office/powerpoint/2010/main" val="270114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Imaging you see some beginning of a sentence like This is the … house sounds nice, did sound not meaningful. You have some intuition. So how do you know this? Well, you have written books, you have seen some text so this obvious for you.</a:t>
            </a:r>
          </a:p>
          <a:p>
            <a:r>
              <a:rPr lang="en-US" dirty="0"/>
              <a:t>Can I build similar intuition for computers? Well we can try, so we can try to estimate probability of the next words, given the previous words. But to do this we need some dat.</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a:t>
            </a:fld>
            <a:endParaRPr lang="en-US"/>
          </a:p>
        </p:txBody>
      </p:sp>
    </p:spTree>
    <p:extLst>
      <p:ext uri="{BB962C8B-B14F-4D97-AF65-F5344CB8AC3E}">
        <p14:creationId xmlns:p14="http://schemas.microsoft.com/office/powerpoint/2010/main" val="1634570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system is here, </a:t>
            </a:r>
          </a:p>
          <a:p>
            <a:r>
              <a:rPr lang="en-US" sz="1200" b="0" i="0" kern="1200" dirty="0">
                <a:solidFill>
                  <a:schemeClr val="tx1"/>
                </a:solidFill>
                <a:effectLst/>
                <a:latin typeface="+mn-lt"/>
                <a:ea typeface="+mn-ea"/>
                <a:cs typeface="+mn-cs"/>
              </a:rPr>
              <a:t>and you can see that there are some open class words and </a:t>
            </a:r>
          </a:p>
          <a:p>
            <a:r>
              <a:rPr lang="en-US" sz="1200" b="0" i="0" kern="1200" dirty="0">
                <a:solidFill>
                  <a:schemeClr val="tx1"/>
                </a:solidFill>
                <a:effectLst/>
                <a:latin typeface="+mn-lt"/>
                <a:ea typeface="+mn-ea"/>
                <a:cs typeface="+mn-cs"/>
              </a:rPr>
              <a:t>closed class words and some other labels. </a:t>
            </a:r>
          </a:p>
          <a:p>
            <a:r>
              <a:rPr lang="en-US" sz="1200" b="0" i="0" kern="1200" dirty="0">
                <a:solidFill>
                  <a:schemeClr val="tx1"/>
                </a:solidFill>
                <a:effectLst/>
                <a:latin typeface="+mn-lt"/>
                <a:ea typeface="+mn-ea"/>
                <a:cs typeface="+mn-cs"/>
              </a:rPr>
              <a:t>For example, we have also here some punctuation and </a:t>
            </a:r>
          </a:p>
          <a:p>
            <a:r>
              <a:rPr lang="en-US" sz="1200" b="0" i="0" kern="1200" dirty="0">
                <a:solidFill>
                  <a:schemeClr val="tx1"/>
                </a:solidFill>
                <a:effectLst/>
                <a:latin typeface="+mn-lt"/>
                <a:ea typeface="+mn-ea"/>
                <a:cs typeface="+mn-cs"/>
              </a:rPr>
              <a:t>symbols for punctuation if we see it in the texts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25</a:t>
            </a:fld>
            <a:endParaRPr lang="en-US"/>
          </a:p>
        </p:txBody>
      </p:sp>
    </p:spTree>
    <p:extLst>
      <p:ext uri="{BB962C8B-B14F-4D97-AF65-F5344CB8AC3E}">
        <p14:creationId xmlns:p14="http://schemas.microsoft.com/office/powerpoint/2010/main" val="3486396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example would be named entity recognition. </a:t>
            </a:r>
          </a:p>
          <a:p>
            <a:r>
              <a:rPr lang="en-US" sz="1200" b="0" i="0" kern="1200" dirty="0">
                <a:solidFill>
                  <a:schemeClr val="tx1"/>
                </a:solidFill>
                <a:effectLst/>
                <a:latin typeface="+mn-lt"/>
                <a:ea typeface="+mn-ea"/>
                <a:cs typeface="+mn-cs"/>
              </a:rPr>
              <a:t>So, here, I have a sequence and </a:t>
            </a:r>
          </a:p>
          <a:p>
            <a:r>
              <a:rPr lang="en-US" sz="1200" b="0" i="0" kern="1200" dirty="0">
                <a:solidFill>
                  <a:schemeClr val="tx1"/>
                </a:solidFill>
                <a:effectLst/>
                <a:latin typeface="+mn-lt"/>
                <a:ea typeface="+mn-ea"/>
                <a:cs typeface="+mn-cs"/>
              </a:rPr>
              <a:t>last Friday or Winnie-the-Pooh would be some named entities. </a:t>
            </a:r>
          </a:p>
          <a:p>
            <a:r>
              <a:rPr lang="en-US" sz="1200" b="0" i="0" kern="1200" dirty="0">
                <a:solidFill>
                  <a:schemeClr val="tx1"/>
                </a:solidFill>
                <a:effectLst/>
                <a:latin typeface="+mn-lt"/>
                <a:ea typeface="+mn-ea"/>
                <a:cs typeface="+mn-cs"/>
              </a:rPr>
              <a:t>Sometimes we really need to find them in the texts and use them as features, </a:t>
            </a:r>
          </a:p>
          <a:p>
            <a:r>
              <a:rPr lang="en-US" sz="1200" b="0" i="0" kern="1200" dirty="0">
                <a:solidFill>
                  <a:schemeClr val="tx1"/>
                </a:solidFill>
                <a:effectLst/>
                <a:latin typeface="+mn-lt"/>
                <a:ea typeface="+mn-ea"/>
                <a:cs typeface="+mn-cs"/>
              </a:rPr>
              <a:t>or maybe we need them to generate answer to some question</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26</a:t>
            </a:fld>
            <a:endParaRPr lang="en-US"/>
          </a:p>
        </p:txBody>
      </p:sp>
    </p:spTree>
    <p:extLst>
      <p:ext uri="{BB962C8B-B14F-4D97-AF65-F5344CB8AC3E}">
        <p14:creationId xmlns:p14="http://schemas.microsoft.com/office/powerpoint/2010/main" val="893303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kind of named entities can we see? </a:t>
            </a:r>
          </a:p>
          <a:p>
            <a:r>
              <a:rPr lang="en-US" sz="1200" b="0" i="0" kern="1200" dirty="0">
                <a:solidFill>
                  <a:schemeClr val="tx1"/>
                </a:solidFill>
                <a:effectLst/>
                <a:latin typeface="+mn-lt"/>
                <a:ea typeface="+mn-ea"/>
                <a:cs typeface="+mn-cs"/>
              </a:rPr>
              <a:t>First of all, it would be some persons or </a:t>
            </a:r>
          </a:p>
          <a:p>
            <a:r>
              <a:rPr lang="en-US" sz="1200" b="0" i="0" kern="1200" dirty="0">
                <a:solidFill>
                  <a:schemeClr val="tx1"/>
                </a:solidFill>
                <a:effectLst/>
                <a:latin typeface="+mn-lt"/>
                <a:ea typeface="+mn-ea"/>
                <a:cs typeface="+mn-cs"/>
              </a:rPr>
              <a:t>organization names or locations but not only them. </a:t>
            </a:r>
          </a:p>
          <a:p>
            <a:r>
              <a:rPr lang="en-US" sz="1200" b="0" i="0" kern="1200" dirty="0">
                <a:solidFill>
                  <a:schemeClr val="tx1"/>
                </a:solidFill>
                <a:effectLst/>
                <a:latin typeface="+mn-lt"/>
                <a:ea typeface="+mn-ea"/>
                <a:cs typeface="+mn-cs"/>
              </a:rPr>
              <a:t>For example, we can also have dates and the units </a:t>
            </a:r>
          </a:p>
          <a:p>
            <a:r>
              <a:rPr lang="en-US" sz="1200" b="0" i="0" kern="1200" dirty="0">
                <a:solidFill>
                  <a:schemeClr val="tx1"/>
                </a:solidFill>
                <a:effectLst/>
                <a:latin typeface="+mn-lt"/>
                <a:ea typeface="+mn-ea"/>
                <a:cs typeface="+mn-cs"/>
              </a:rPr>
              <a:t>and any other entities that you see in the texts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27</a:t>
            </a:fld>
            <a:endParaRPr lang="en-US"/>
          </a:p>
        </p:txBody>
      </p:sp>
    </p:spTree>
    <p:extLst>
      <p:ext uri="{BB962C8B-B14F-4D97-AF65-F5344CB8AC3E}">
        <p14:creationId xmlns:p14="http://schemas.microsoft.com/office/powerpoint/2010/main" val="1487938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kind of approaches work well for these type of tasks? </a:t>
            </a:r>
          </a:p>
          <a:p>
            <a:r>
              <a:rPr lang="en-US" sz="1200" b="0" i="0" kern="1200" dirty="0">
                <a:solidFill>
                  <a:schemeClr val="tx1"/>
                </a:solidFill>
                <a:effectLst/>
                <a:latin typeface="+mn-lt"/>
                <a:ea typeface="+mn-ea"/>
                <a:cs typeface="+mn-cs"/>
              </a:rPr>
              <a:t>First, it would be rule-based approach, </a:t>
            </a:r>
          </a:p>
          <a:p>
            <a:r>
              <a:rPr lang="en-US" sz="1200" b="0" i="0" kern="1200" dirty="0">
                <a:solidFill>
                  <a:schemeClr val="tx1"/>
                </a:solidFill>
                <a:effectLst/>
                <a:latin typeface="+mn-lt"/>
                <a:ea typeface="+mn-ea"/>
                <a:cs typeface="+mn-cs"/>
              </a:rPr>
              <a:t>and we do not cover it in details here. </a:t>
            </a:r>
          </a:p>
          <a:p>
            <a:r>
              <a:rPr lang="en-US" sz="1200" b="0" i="0" kern="1200" dirty="0">
                <a:solidFill>
                  <a:schemeClr val="tx1"/>
                </a:solidFill>
                <a:effectLst/>
                <a:latin typeface="+mn-lt"/>
                <a:ea typeface="+mn-ea"/>
                <a:cs typeface="+mn-cs"/>
              </a:rPr>
              <a:t>And the second one would be just to take classifiers like naive Bayes classifier or </a:t>
            </a:r>
          </a:p>
          <a:p>
            <a:r>
              <a:rPr lang="en-US" sz="1200" b="0" i="0" kern="1200" dirty="0">
                <a:solidFill>
                  <a:schemeClr val="tx1"/>
                </a:solidFill>
                <a:effectLst/>
                <a:latin typeface="+mn-lt"/>
                <a:ea typeface="+mn-ea"/>
                <a:cs typeface="+mn-cs"/>
              </a:rPr>
              <a:t>maybe a logistic regression and use them separately at </a:t>
            </a:r>
          </a:p>
          <a:p>
            <a:r>
              <a:rPr lang="en-US" sz="1200" b="0" i="0" kern="1200" dirty="0">
                <a:solidFill>
                  <a:schemeClr val="tx1"/>
                </a:solidFill>
                <a:effectLst/>
                <a:latin typeface="+mn-lt"/>
                <a:ea typeface="+mn-ea"/>
                <a:cs typeface="+mn-cs"/>
              </a:rPr>
              <a:t>each position to classify the labels for this position. </a:t>
            </a:r>
          </a:p>
          <a:p>
            <a:r>
              <a:rPr lang="en-US" sz="1200" b="0" i="0" kern="1200" dirty="0">
                <a:solidFill>
                  <a:schemeClr val="tx1"/>
                </a:solidFill>
                <a:effectLst/>
                <a:latin typeface="+mn-lt"/>
                <a:ea typeface="+mn-ea"/>
                <a:cs typeface="+mn-cs"/>
              </a:rPr>
              <a:t>This is obviously not super nice because you do </a:t>
            </a:r>
          </a:p>
          <a:p>
            <a:r>
              <a:rPr lang="en-US" sz="1200" b="0" i="0" kern="1200" dirty="0">
                <a:solidFill>
                  <a:schemeClr val="tx1"/>
                </a:solidFill>
                <a:effectLst/>
                <a:latin typeface="+mn-lt"/>
                <a:ea typeface="+mn-ea"/>
                <a:cs typeface="+mn-cs"/>
              </a:rPr>
              <a:t>not use the information about sequence. So a better idea would be to do sequence modeling, </a:t>
            </a:r>
          </a:p>
          <a:p>
            <a:r>
              <a:rPr lang="en-US" sz="1200" b="0" i="0" kern="1200" dirty="0">
                <a:solidFill>
                  <a:schemeClr val="tx1"/>
                </a:solidFill>
                <a:effectLst/>
                <a:latin typeface="+mn-lt"/>
                <a:ea typeface="+mn-ea"/>
                <a:cs typeface="+mn-cs"/>
              </a:rPr>
              <a:t>and this is what is our lesson about. </a:t>
            </a:r>
          </a:p>
          <a:p>
            <a:r>
              <a:rPr lang="en-US" sz="1200" b="0" i="0" kern="1200" dirty="0">
                <a:solidFill>
                  <a:schemeClr val="tx1"/>
                </a:solidFill>
                <a:effectLst/>
                <a:latin typeface="+mn-lt"/>
                <a:ea typeface="+mn-ea"/>
                <a:cs typeface="+mn-cs"/>
              </a:rPr>
              <a:t>And another idea would be to do neural networks, </a:t>
            </a:r>
          </a:p>
          <a:p>
            <a:r>
              <a:rPr lang="en-US" sz="1200" b="0" i="0" kern="1200" dirty="0">
                <a:solidFill>
                  <a:schemeClr val="tx1"/>
                </a:solidFill>
                <a:effectLst/>
                <a:latin typeface="+mn-lt"/>
                <a:ea typeface="+mn-ea"/>
                <a:cs typeface="+mn-cs"/>
              </a:rPr>
              <a:t>and you will hear about them in another lesson.</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28</a:t>
            </a:fld>
            <a:endParaRPr lang="en-US"/>
          </a:p>
        </p:txBody>
      </p:sp>
    </p:spTree>
    <p:extLst>
      <p:ext uri="{BB962C8B-B14F-4D97-AF65-F5344CB8AC3E}">
        <p14:creationId xmlns:p14="http://schemas.microsoft.com/office/powerpoint/2010/main" val="100327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hidden Markov models, </a:t>
            </a:r>
          </a:p>
          <a:p>
            <a:r>
              <a:rPr lang="en-US" sz="1200" b="0" i="0" kern="1200" dirty="0">
                <a:solidFill>
                  <a:schemeClr val="tx1"/>
                </a:solidFill>
                <a:effectLst/>
                <a:latin typeface="+mn-lt"/>
                <a:ea typeface="+mn-ea"/>
                <a:cs typeface="+mn-cs"/>
              </a:rPr>
              <a:t>let us define everything properly. </a:t>
            </a:r>
          </a:p>
          <a:p>
            <a:r>
              <a:rPr lang="en-US" sz="1200" b="0" i="0" kern="1200" dirty="0">
                <a:solidFill>
                  <a:schemeClr val="tx1"/>
                </a:solidFill>
                <a:effectLst/>
                <a:latin typeface="+mn-lt"/>
                <a:ea typeface="+mn-ea"/>
                <a:cs typeface="+mn-cs"/>
              </a:rPr>
              <a:t>So please remember this notation, </a:t>
            </a:r>
          </a:p>
          <a:p>
            <a:r>
              <a:rPr lang="en-US" sz="1200" b="0" i="0" kern="1200" dirty="0">
                <a:solidFill>
                  <a:schemeClr val="tx1"/>
                </a:solidFill>
                <a:effectLst/>
                <a:latin typeface="+mn-lt"/>
                <a:ea typeface="+mn-ea"/>
                <a:cs typeface="+mn-cs"/>
              </a:rPr>
              <a:t>and let us go through it. </a:t>
            </a:r>
          </a:p>
          <a:p>
            <a:r>
              <a:rPr lang="en-US" sz="1200" b="0" i="0" kern="1200" dirty="0">
                <a:solidFill>
                  <a:schemeClr val="tx1"/>
                </a:solidFill>
                <a:effectLst/>
                <a:latin typeface="+mn-lt"/>
                <a:ea typeface="+mn-ea"/>
                <a:cs typeface="+mn-cs"/>
              </a:rPr>
              <a:t>So we have a sequence. </a:t>
            </a:r>
          </a:p>
          <a:p>
            <a:r>
              <a:rPr lang="en-US" sz="1200" b="0" i="0" kern="1200" dirty="0">
                <a:solidFill>
                  <a:schemeClr val="tx1"/>
                </a:solidFill>
                <a:effectLst/>
                <a:latin typeface="+mn-lt"/>
                <a:ea typeface="+mn-ea"/>
                <a:cs typeface="+mn-cs"/>
              </a:rPr>
              <a:t>It will be a denoted by x, </a:t>
            </a:r>
          </a:p>
          <a:p>
            <a:r>
              <a:rPr lang="en-US" sz="1200" b="0" i="0" kern="1200" dirty="0">
                <a:solidFill>
                  <a:schemeClr val="tx1"/>
                </a:solidFill>
                <a:effectLst/>
                <a:latin typeface="+mn-lt"/>
                <a:ea typeface="+mn-ea"/>
                <a:cs typeface="+mn-cs"/>
              </a:rPr>
              <a:t>and we have a sequence of tags, </a:t>
            </a:r>
          </a:p>
          <a:p>
            <a:r>
              <a:rPr lang="en-US" sz="1200" b="0" i="0" kern="1200" dirty="0">
                <a:solidFill>
                  <a:schemeClr val="tx1"/>
                </a:solidFill>
                <a:effectLst/>
                <a:latin typeface="+mn-lt"/>
                <a:ea typeface="+mn-ea"/>
                <a:cs typeface="+mn-cs"/>
              </a:rPr>
              <a:t>which would be denoted by y. </a:t>
            </a:r>
          </a:p>
          <a:p>
            <a:r>
              <a:rPr lang="en-US" sz="1200" b="0" i="0" kern="1200" dirty="0">
                <a:solidFill>
                  <a:schemeClr val="tx1"/>
                </a:solidFill>
                <a:effectLst/>
                <a:latin typeface="+mn-lt"/>
                <a:ea typeface="+mn-ea"/>
                <a:cs typeface="+mn-cs"/>
              </a:rPr>
              <a:t>The length of the sequence is big T, </a:t>
            </a:r>
          </a:p>
          <a:p>
            <a:r>
              <a:rPr lang="en-US" sz="1200" b="0" i="0" kern="1200" dirty="0">
                <a:solidFill>
                  <a:schemeClr val="tx1"/>
                </a:solidFill>
                <a:effectLst/>
                <a:latin typeface="+mn-lt"/>
                <a:ea typeface="+mn-ea"/>
                <a:cs typeface="+mn-cs"/>
              </a:rPr>
              <a:t>and by T, we will denote the positions in our sequence. </a:t>
            </a:r>
          </a:p>
          <a:p>
            <a:r>
              <a:rPr lang="en-US" sz="1200" b="0" i="0" kern="1200" dirty="0">
                <a:solidFill>
                  <a:schemeClr val="tx1"/>
                </a:solidFill>
                <a:effectLst/>
                <a:latin typeface="+mn-lt"/>
                <a:ea typeface="+mn-ea"/>
                <a:cs typeface="+mn-cs"/>
              </a:rPr>
              <a:t>Now, the task is to produce y given x, </a:t>
            </a:r>
          </a:p>
          <a:p>
            <a:r>
              <a:rPr lang="en-US" sz="1200" b="0" i="0" kern="1200" dirty="0">
                <a:solidFill>
                  <a:schemeClr val="tx1"/>
                </a:solidFill>
                <a:effectLst/>
                <a:latin typeface="+mn-lt"/>
                <a:ea typeface="+mn-ea"/>
                <a:cs typeface="+mn-cs"/>
              </a:rPr>
              <a:t>to produce the most probable y. </a:t>
            </a:r>
          </a:p>
          <a:p>
            <a:r>
              <a:rPr lang="en-US" sz="1200" b="0" i="0" kern="1200" dirty="0">
                <a:solidFill>
                  <a:schemeClr val="tx1"/>
                </a:solidFill>
                <a:effectLst/>
                <a:latin typeface="+mn-lt"/>
                <a:ea typeface="+mn-ea"/>
                <a:cs typeface="+mn-cs"/>
              </a:rPr>
              <a:t>So we need to find the most probable tags for our words in our model, </a:t>
            </a:r>
          </a:p>
          <a:p>
            <a:r>
              <a:rPr lang="en-US" sz="1200" b="0" i="0" kern="1200" dirty="0">
                <a:solidFill>
                  <a:schemeClr val="tx1"/>
                </a:solidFill>
                <a:effectLst/>
                <a:latin typeface="+mn-lt"/>
                <a:ea typeface="+mn-ea"/>
                <a:cs typeface="+mn-cs"/>
              </a:rPr>
              <a:t>but to find something most probable, </a:t>
            </a:r>
          </a:p>
          <a:p>
            <a:r>
              <a:rPr lang="en-US" sz="1200" b="0" i="0" kern="1200" dirty="0">
                <a:solidFill>
                  <a:schemeClr val="tx1"/>
                </a:solidFill>
                <a:effectLst/>
                <a:latin typeface="+mn-lt"/>
                <a:ea typeface="+mn-ea"/>
                <a:cs typeface="+mn-cs"/>
              </a:rPr>
              <a:t>we should first define the model and see what are the probabilities here. </a:t>
            </a:r>
          </a:p>
          <a:p>
            <a:r>
              <a:rPr lang="en-US" sz="1200" b="0" i="0" kern="1200" dirty="0">
                <a:solidFill>
                  <a:schemeClr val="tx1"/>
                </a:solidFill>
                <a:effectLst/>
                <a:latin typeface="+mn-lt"/>
                <a:ea typeface="+mn-ea"/>
                <a:cs typeface="+mn-cs"/>
              </a:rPr>
              <a:t>So we are going to define the joint probability of x and y. </a:t>
            </a:r>
          </a:p>
          <a:p>
            <a:r>
              <a:rPr lang="en-US" sz="1200" b="0" i="0" kern="1200" dirty="0">
                <a:solidFill>
                  <a:schemeClr val="tx1"/>
                </a:solidFill>
                <a:effectLst/>
                <a:latin typeface="+mn-lt"/>
                <a:ea typeface="+mn-ea"/>
                <a:cs typeface="+mn-cs"/>
              </a:rPr>
              <a:t>Do you understand the equation in the bottom of the slide? </a:t>
            </a:r>
          </a:p>
          <a:p>
            <a:r>
              <a:rPr lang="en-US" sz="1200" b="0" i="0" kern="1200" dirty="0">
                <a:solidFill>
                  <a:schemeClr val="tx1"/>
                </a:solidFill>
                <a:effectLst/>
                <a:latin typeface="+mn-lt"/>
                <a:ea typeface="+mn-ea"/>
                <a:cs typeface="+mn-cs"/>
              </a:rPr>
              <a:t>So take a moment to see that, actually, </a:t>
            </a:r>
          </a:p>
          <a:p>
            <a:r>
              <a:rPr lang="en-US" sz="1200" b="0" i="0" kern="1200" dirty="0">
                <a:solidFill>
                  <a:schemeClr val="tx1"/>
                </a:solidFill>
                <a:effectLst/>
                <a:latin typeface="+mn-lt"/>
                <a:ea typeface="+mn-ea"/>
                <a:cs typeface="+mn-cs"/>
              </a:rPr>
              <a:t>the right-hand side and the left-hand side can be both used to find </a:t>
            </a:r>
          </a:p>
          <a:p>
            <a:r>
              <a:rPr lang="en-US" sz="1200" b="0" i="0" kern="1200" dirty="0">
                <a:solidFill>
                  <a:schemeClr val="tx1"/>
                </a:solidFill>
                <a:effectLst/>
                <a:latin typeface="+mn-lt"/>
                <a:ea typeface="+mn-ea"/>
                <a:cs typeface="+mn-cs"/>
              </a:rPr>
              <a:t>the argmax just because they are different just by probability of x, </a:t>
            </a:r>
          </a:p>
          <a:p>
            <a:r>
              <a:rPr lang="en-US" sz="1200" b="0" i="0" kern="1200" dirty="0">
                <a:solidFill>
                  <a:schemeClr val="tx1"/>
                </a:solidFill>
                <a:effectLst/>
                <a:latin typeface="+mn-lt"/>
                <a:ea typeface="+mn-ea"/>
                <a:cs typeface="+mn-cs"/>
              </a:rPr>
              <a:t>which does not depend on y. </a:t>
            </a:r>
          </a:p>
          <a:p>
            <a:r>
              <a:rPr lang="en-US" sz="1200" b="0" i="0" kern="1200" dirty="0">
                <a:solidFill>
                  <a:schemeClr val="tx1"/>
                </a:solidFill>
                <a:effectLst/>
                <a:latin typeface="+mn-lt"/>
                <a:ea typeface="+mn-ea"/>
                <a:cs typeface="+mn-cs"/>
              </a:rPr>
              <a:t>So if I multiply the left side by probability of x, </a:t>
            </a:r>
          </a:p>
          <a:p>
            <a:r>
              <a:rPr lang="en-US" sz="1200" b="0" i="0" kern="1200" dirty="0">
                <a:solidFill>
                  <a:schemeClr val="tx1"/>
                </a:solidFill>
                <a:effectLst/>
                <a:latin typeface="+mn-lt"/>
                <a:ea typeface="+mn-ea"/>
                <a:cs typeface="+mn-cs"/>
              </a:rPr>
              <a:t>it is just constant for me. </a:t>
            </a:r>
          </a:p>
          <a:p>
            <a:r>
              <a:rPr lang="en-US" sz="1200" b="0" i="0" kern="1200" dirty="0">
                <a:solidFill>
                  <a:schemeClr val="tx1"/>
                </a:solidFill>
                <a:effectLst/>
                <a:latin typeface="+mn-lt"/>
                <a:ea typeface="+mn-ea"/>
                <a:cs typeface="+mn-cs"/>
              </a:rPr>
              <a:t>So I don't care whether I do it or not</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29</a:t>
            </a:fld>
            <a:endParaRPr lang="en-US"/>
          </a:p>
        </p:txBody>
      </p:sp>
    </p:spTree>
    <p:extLst>
      <p:ext uri="{BB962C8B-B14F-4D97-AF65-F5344CB8AC3E}">
        <p14:creationId xmlns:p14="http://schemas.microsoft.com/office/powerpoint/2010/main" val="1206176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define the model. </a:t>
            </a:r>
          </a:p>
          <a:p>
            <a:r>
              <a:rPr lang="en-US" sz="1200" b="0" i="0" kern="1200" dirty="0">
                <a:solidFill>
                  <a:schemeClr val="tx1"/>
                </a:solidFill>
                <a:effectLst/>
                <a:latin typeface="+mn-lt"/>
                <a:ea typeface="+mn-ea"/>
                <a:cs typeface="+mn-cs"/>
              </a:rPr>
              <a:t>This is probably the most important slide of our video </a:t>
            </a:r>
          </a:p>
          <a:p>
            <a:r>
              <a:rPr lang="en-US" sz="1200" b="0" i="0" kern="1200" dirty="0">
                <a:solidFill>
                  <a:schemeClr val="tx1"/>
                </a:solidFill>
                <a:effectLst/>
                <a:latin typeface="+mn-lt"/>
                <a:ea typeface="+mn-ea"/>
                <a:cs typeface="+mn-cs"/>
              </a:rPr>
              <a:t>because it tells us what is the hidden Markov model. </a:t>
            </a:r>
          </a:p>
          <a:p>
            <a:r>
              <a:rPr lang="en-US" sz="1200" b="0" i="0" kern="1200" dirty="0">
                <a:solidFill>
                  <a:schemeClr val="tx1"/>
                </a:solidFill>
                <a:effectLst/>
                <a:latin typeface="+mn-lt"/>
                <a:ea typeface="+mn-ea"/>
                <a:cs typeface="+mn-cs"/>
              </a:rPr>
              <a:t>So we need to produce the probabilities of x and y. </a:t>
            </a:r>
          </a:p>
          <a:p>
            <a:r>
              <a:rPr lang="en-US" sz="1200" b="0" i="0" kern="1200" dirty="0">
                <a:solidFill>
                  <a:schemeClr val="tx1"/>
                </a:solidFill>
                <a:effectLst/>
                <a:latin typeface="+mn-lt"/>
                <a:ea typeface="+mn-ea"/>
                <a:cs typeface="+mn-cs"/>
              </a:rPr>
              <a:t>x are our observable variables and y are our hidden variables. </a:t>
            </a:r>
          </a:p>
          <a:p>
            <a:r>
              <a:rPr lang="en-US" sz="1200" b="0" i="0" kern="1200" dirty="0">
                <a:solidFill>
                  <a:schemeClr val="tx1"/>
                </a:solidFill>
                <a:effectLst/>
                <a:latin typeface="+mn-lt"/>
                <a:ea typeface="+mn-ea"/>
                <a:cs typeface="+mn-cs"/>
              </a:rPr>
              <a:t>Now, first, we apply product rule to decompose it into two parts. </a:t>
            </a:r>
          </a:p>
          <a:p>
            <a:r>
              <a:rPr lang="en-US" sz="1200" b="0" i="0" kern="1200" dirty="0">
                <a:solidFill>
                  <a:schemeClr val="tx1"/>
                </a:solidFill>
                <a:effectLst/>
                <a:latin typeface="+mn-lt"/>
                <a:ea typeface="+mn-ea"/>
                <a:cs typeface="+mn-cs"/>
              </a:rPr>
              <a:t>Then every part should be farther simplified, </a:t>
            </a:r>
          </a:p>
          <a:p>
            <a:r>
              <a:rPr lang="en-US" sz="1200" b="0" i="0" kern="1200" dirty="0">
                <a:solidFill>
                  <a:schemeClr val="tx1"/>
                </a:solidFill>
                <a:effectLst/>
                <a:latin typeface="+mn-lt"/>
                <a:ea typeface="+mn-ea"/>
                <a:cs typeface="+mn-cs"/>
              </a:rPr>
              <a:t>and we can do this by applying two different assumptions. </a:t>
            </a:r>
          </a:p>
          <a:p>
            <a:r>
              <a:rPr lang="en-US" sz="1200" b="0" i="0" kern="1200" dirty="0">
                <a:solidFill>
                  <a:schemeClr val="tx1"/>
                </a:solidFill>
                <a:effectLst/>
                <a:latin typeface="+mn-lt"/>
                <a:ea typeface="+mn-ea"/>
                <a:cs typeface="+mn-cs"/>
              </a:rPr>
              <a:t>The first assumption, which is called Markov assumption, </a:t>
            </a:r>
          </a:p>
          <a:p>
            <a:r>
              <a:rPr lang="en-US" sz="1200" b="0" i="0" kern="1200" dirty="0">
                <a:solidFill>
                  <a:schemeClr val="tx1"/>
                </a:solidFill>
                <a:effectLst/>
                <a:latin typeface="+mn-lt"/>
                <a:ea typeface="+mn-ea"/>
                <a:cs typeface="+mn-cs"/>
              </a:rPr>
              <a:t>will help us to model the probability over the sequence of tags. </a:t>
            </a:r>
          </a:p>
          <a:p>
            <a:r>
              <a:rPr lang="en-US" sz="1200" b="0" i="0" kern="1200" dirty="0">
                <a:solidFill>
                  <a:schemeClr val="tx1"/>
                </a:solidFill>
                <a:effectLst/>
                <a:latin typeface="+mn-lt"/>
                <a:ea typeface="+mn-ea"/>
                <a:cs typeface="+mn-cs"/>
              </a:rPr>
              <a:t>So we say that this sequence can be factorized into probabilities of </a:t>
            </a:r>
          </a:p>
          <a:p>
            <a:r>
              <a:rPr lang="en-US" sz="1200" b="0" i="0" kern="1200" dirty="0">
                <a:solidFill>
                  <a:schemeClr val="tx1"/>
                </a:solidFill>
                <a:effectLst/>
                <a:latin typeface="+mn-lt"/>
                <a:ea typeface="+mn-ea"/>
                <a:cs typeface="+mn-cs"/>
              </a:rPr>
              <a:t>separate pieces so we just model </a:t>
            </a:r>
          </a:p>
          <a:p>
            <a:r>
              <a:rPr lang="en-US" sz="1200" b="0" i="0" kern="1200" dirty="0">
                <a:solidFill>
                  <a:schemeClr val="tx1"/>
                </a:solidFill>
                <a:effectLst/>
                <a:latin typeface="+mn-lt"/>
                <a:ea typeface="+mn-ea"/>
                <a:cs typeface="+mn-cs"/>
              </a:rPr>
              <a:t>the probabilities of the next tag given the previous tag. </a:t>
            </a:r>
          </a:p>
          <a:p>
            <a:r>
              <a:rPr lang="en-US" sz="1200" b="0" i="0" kern="1200" dirty="0">
                <a:solidFill>
                  <a:schemeClr val="tx1"/>
                </a:solidFill>
                <a:effectLst/>
                <a:latin typeface="+mn-lt"/>
                <a:ea typeface="+mn-ea"/>
                <a:cs typeface="+mn-cs"/>
              </a:rPr>
              <a:t>You have already seen this in the y-gram language models. </a:t>
            </a:r>
          </a:p>
          <a:p>
            <a:r>
              <a:rPr lang="en-US" sz="1200" b="0" i="0" kern="1200" dirty="0">
                <a:solidFill>
                  <a:schemeClr val="tx1"/>
                </a:solidFill>
                <a:effectLst/>
                <a:latin typeface="+mn-lt"/>
                <a:ea typeface="+mn-ea"/>
                <a:cs typeface="+mn-cs"/>
              </a:rPr>
              <a:t>So there, we applied exactly the same formula to model the probabilities of words. </a:t>
            </a:r>
          </a:p>
          <a:p>
            <a:r>
              <a:rPr lang="en-US" sz="1200" b="0" i="0" kern="1200" dirty="0">
                <a:solidFill>
                  <a:schemeClr val="tx1"/>
                </a:solidFill>
                <a:effectLst/>
                <a:latin typeface="+mn-lt"/>
                <a:ea typeface="+mn-ea"/>
                <a:cs typeface="+mn-cs"/>
              </a:rPr>
              <a:t>Now, we do this to model the probabilities of tags. </a:t>
            </a:r>
          </a:p>
          <a:p>
            <a:r>
              <a:rPr lang="en-US" sz="1200" b="0" i="0" kern="1200" dirty="0">
                <a:solidFill>
                  <a:schemeClr val="tx1"/>
                </a:solidFill>
                <a:effectLst/>
                <a:latin typeface="+mn-lt"/>
                <a:ea typeface="+mn-ea"/>
                <a:cs typeface="+mn-cs"/>
              </a:rPr>
              <a:t>Also there, maybe you remember that we had to have </a:t>
            </a:r>
          </a:p>
          <a:p>
            <a:r>
              <a:rPr lang="en-US" sz="1200" b="0" i="0" kern="1200" dirty="0">
                <a:solidFill>
                  <a:schemeClr val="tx1"/>
                </a:solidFill>
                <a:effectLst/>
                <a:latin typeface="+mn-lt"/>
                <a:ea typeface="+mn-ea"/>
                <a:cs typeface="+mn-cs"/>
              </a:rPr>
              <a:t>some special start token so that we could </a:t>
            </a:r>
          </a:p>
          <a:p>
            <a:r>
              <a:rPr lang="en-US" sz="1200" b="0" i="0" kern="1200" dirty="0">
                <a:solidFill>
                  <a:schemeClr val="tx1"/>
                </a:solidFill>
                <a:effectLst/>
                <a:latin typeface="+mn-lt"/>
                <a:ea typeface="+mn-ea"/>
                <a:cs typeface="+mn-cs"/>
              </a:rPr>
              <a:t>write down this like that and be with the fact that we can have T equal to zero. </a:t>
            </a:r>
          </a:p>
          <a:p>
            <a:r>
              <a:rPr lang="en-US" sz="1200" b="0" i="0" kern="1200" dirty="0">
                <a:solidFill>
                  <a:schemeClr val="tx1"/>
                </a:solidFill>
                <a:effectLst/>
                <a:latin typeface="+mn-lt"/>
                <a:ea typeface="+mn-ea"/>
                <a:cs typeface="+mn-cs"/>
              </a:rPr>
              <a:t>So, here, the first term would be the probability </a:t>
            </a:r>
          </a:p>
          <a:p>
            <a:r>
              <a:rPr lang="en-US" sz="1200" b="0" i="0" kern="1200" dirty="0">
                <a:solidFill>
                  <a:schemeClr val="tx1"/>
                </a:solidFill>
                <a:effectLst/>
                <a:latin typeface="+mn-lt"/>
                <a:ea typeface="+mn-ea"/>
                <a:cs typeface="+mn-cs"/>
              </a:rPr>
              <a:t>of the first tag given some special zero tag, </a:t>
            </a:r>
          </a:p>
          <a:p>
            <a:r>
              <a:rPr lang="en-US" sz="1200" b="0" i="0" kern="1200" dirty="0">
                <a:solidFill>
                  <a:schemeClr val="tx1"/>
                </a:solidFill>
                <a:effectLst/>
                <a:latin typeface="+mn-lt"/>
                <a:ea typeface="+mn-ea"/>
                <a:cs typeface="+mn-cs"/>
              </a:rPr>
              <a:t>which is just the start tag. </a:t>
            </a:r>
          </a:p>
          <a:p>
            <a:r>
              <a:rPr lang="en-US" sz="1200" b="0" i="0" kern="1200" dirty="0">
                <a:solidFill>
                  <a:schemeClr val="tx1"/>
                </a:solidFill>
                <a:effectLst/>
                <a:latin typeface="+mn-lt"/>
                <a:ea typeface="+mn-ea"/>
                <a:cs typeface="+mn-cs"/>
              </a:rPr>
              <a:t>Awesome. </a:t>
            </a:r>
          </a:p>
          <a:p>
            <a:r>
              <a:rPr lang="en-US" sz="1200" b="0" i="0" kern="1200" dirty="0">
                <a:solidFill>
                  <a:schemeClr val="tx1"/>
                </a:solidFill>
                <a:effectLst/>
                <a:latin typeface="+mn-lt"/>
                <a:ea typeface="+mn-ea"/>
                <a:cs typeface="+mn-cs"/>
              </a:rPr>
              <a:t>Now, the second assumption is about output probabilities. </a:t>
            </a:r>
          </a:p>
          <a:p>
            <a:r>
              <a:rPr lang="en-US" sz="1200" b="0" i="0" kern="1200" dirty="0">
                <a:solidFill>
                  <a:schemeClr val="tx1"/>
                </a:solidFill>
                <a:effectLst/>
                <a:latin typeface="+mn-lt"/>
                <a:ea typeface="+mn-ea"/>
                <a:cs typeface="+mn-cs"/>
              </a:rPr>
              <a:t>So we need to produce the probabilities of x given y and it is rather complicated. </a:t>
            </a:r>
          </a:p>
          <a:p>
            <a:r>
              <a:rPr lang="en-US" sz="1200" b="0" i="0" kern="1200" dirty="0">
                <a:solidFill>
                  <a:schemeClr val="tx1"/>
                </a:solidFill>
                <a:effectLst/>
                <a:latin typeface="+mn-lt"/>
                <a:ea typeface="+mn-ea"/>
                <a:cs typeface="+mn-cs"/>
              </a:rPr>
              <a:t>But we can say that we will factorize it into the probabilities for separate positions. </a:t>
            </a:r>
          </a:p>
          <a:p>
            <a:r>
              <a:rPr lang="en-US" sz="1200" b="0" i="0" kern="1200" dirty="0">
                <a:solidFill>
                  <a:schemeClr val="tx1"/>
                </a:solidFill>
                <a:effectLst/>
                <a:latin typeface="+mn-lt"/>
                <a:ea typeface="+mn-ea"/>
                <a:cs typeface="+mn-cs"/>
              </a:rPr>
              <a:t>And for every position, </a:t>
            </a:r>
          </a:p>
          <a:p>
            <a:r>
              <a:rPr lang="en-US" sz="1200" b="0" i="0" kern="1200" dirty="0">
                <a:solidFill>
                  <a:schemeClr val="tx1"/>
                </a:solidFill>
                <a:effectLst/>
                <a:latin typeface="+mn-lt"/>
                <a:ea typeface="+mn-ea"/>
                <a:cs typeface="+mn-cs"/>
              </a:rPr>
              <a:t>we will have the probability of the current word given the current tag. </a:t>
            </a:r>
          </a:p>
          <a:p>
            <a:r>
              <a:rPr lang="en-US" sz="1200" b="0" i="0" kern="1200" dirty="0">
                <a:solidFill>
                  <a:schemeClr val="tx1"/>
                </a:solidFill>
                <a:effectLst/>
                <a:latin typeface="+mn-lt"/>
                <a:ea typeface="+mn-ea"/>
                <a:cs typeface="+mn-cs"/>
              </a:rPr>
              <a:t>So given these two assumptions, </a:t>
            </a:r>
          </a:p>
          <a:p>
            <a:r>
              <a:rPr lang="en-US" sz="1200" b="0" i="0" kern="1200" dirty="0">
                <a:solidFill>
                  <a:schemeClr val="tx1"/>
                </a:solidFill>
                <a:effectLst/>
                <a:latin typeface="+mn-lt"/>
                <a:ea typeface="+mn-ea"/>
                <a:cs typeface="+mn-cs"/>
              </a:rPr>
              <a:t>you can write down the formula in the top of the slide. </a:t>
            </a:r>
          </a:p>
          <a:p>
            <a:r>
              <a:rPr lang="en-US" sz="1200" b="0" i="0" kern="1200" dirty="0">
                <a:solidFill>
                  <a:schemeClr val="tx1"/>
                </a:solidFill>
                <a:effectLst/>
                <a:latin typeface="+mn-lt"/>
                <a:ea typeface="+mn-ea"/>
                <a:cs typeface="+mn-cs"/>
              </a:rPr>
              <a:t>And this is the definition of hidden Markov model</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30</a:t>
            </a:fld>
            <a:endParaRPr lang="en-US"/>
          </a:p>
        </p:txBody>
      </p:sp>
    </p:spTree>
    <p:extLst>
      <p:ext uri="{BB962C8B-B14F-4D97-AF65-F5344CB8AC3E}">
        <p14:creationId xmlns:p14="http://schemas.microsoft.com/office/powerpoint/2010/main" val="1974076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hidden Markov model can be used to model texts. </a:t>
            </a:r>
          </a:p>
          <a:p>
            <a:r>
              <a:rPr lang="en-US" sz="1200" b="0" i="0" kern="1200" dirty="0">
                <a:solidFill>
                  <a:schemeClr val="tx1"/>
                </a:solidFill>
                <a:effectLst/>
                <a:latin typeface="+mn-lt"/>
                <a:ea typeface="+mn-ea"/>
                <a:cs typeface="+mn-cs"/>
              </a:rPr>
              <a:t>So it can be used to generate texts. </a:t>
            </a:r>
          </a:p>
          <a:p>
            <a:r>
              <a:rPr lang="en-US" sz="1200" b="0" i="0" kern="1200" dirty="0">
                <a:solidFill>
                  <a:schemeClr val="tx1"/>
                </a:solidFill>
                <a:effectLst/>
                <a:latin typeface="+mn-lt"/>
                <a:ea typeface="+mn-ea"/>
                <a:cs typeface="+mn-cs"/>
              </a:rPr>
              <a:t>Let us see how it happens. </a:t>
            </a:r>
          </a:p>
          <a:p>
            <a:r>
              <a:rPr lang="en-US" sz="1200" b="0" i="0" kern="1200" dirty="0">
                <a:solidFill>
                  <a:schemeClr val="tx1"/>
                </a:solidFill>
                <a:effectLst/>
                <a:latin typeface="+mn-lt"/>
                <a:ea typeface="+mn-ea"/>
                <a:cs typeface="+mn-cs"/>
              </a:rPr>
              <a:t>So, first, we'll need to generate a sequence of tags, </a:t>
            </a:r>
          </a:p>
          <a:p>
            <a:r>
              <a:rPr lang="en-US" sz="1200" b="0" i="0" kern="1200" dirty="0">
                <a:solidFill>
                  <a:schemeClr val="tx1"/>
                </a:solidFill>
                <a:effectLst/>
                <a:latin typeface="+mn-lt"/>
                <a:ea typeface="+mn-ea"/>
                <a:cs typeface="+mn-cs"/>
              </a:rPr>
              <a:t>and after that, we will generate some words given current tags.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31</a:t>
            </a:fld>
            <a:endParaRPr lang="en-US"/>
          </a:p>
        </p:txBody>
      </p:sp>
    </p:spTree>
    <p:extLst>
      <p:ext uri="{BB962C8B-B14F-4D97-AF65-F5344CB8AC3E}">
        <p14:creationId xmlns:p14="http://schemas.microsoft.com/office/powerpoint/2010/main" val="1381029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example, we will start with our fake start tag, </a:t>
            </a:r>
          </a:p>
          <a:p>
            <a:r>
              <a:rPr lang="en-US" sz="1200" b="0" i="0" kern="1200" dirty="0">
                <a:solidFill>
                  <a:schemeClr val="tx1"/>
                </a:solidFill>
                <a:effectLst/>
                <a:latin typeface="+mn-lt"/>
                <a:ea typeface="+mn-ea"/>
                <a:cs typeface="+mn-cs"/>
              </a:rPr>
              <a:t>and then we'll generate some tags using those transition probabilities. </a:t>
            </a:r>
          </a:p>
          <a:p>
            <a:r>
              <a:rPr lang="en-US" sz="1200" b="0" i="0" kern="1200" dirty="0">
                <a:solidFill>
                  <a:schemeClr val="tx1"/>
                </a:solidFill>
                <a:effectLst/>
                <a:latin typeface="+mn-lt"/>
                <a:ea typeface="+mn-ea"/>
                <a:cs typeface="+mn-cs"/>
              </a:rPr>
              <a:t>So we generate them and continue like that, </a:t>
            </a:r>
          </a:p>
          <a:p>
            <a:r>
              <a:rPr lang="en-US" sz="1200" b="0" i="0" kern="1200" dirty="0">
                <a:solidFill>
                  <a:schemeClr val="tx1"/>
                </a:solidFill>
                <a:effectLst/>
                <a:latin typeface="+mn-lt"/>
                <a:ea typeface="+mn-ea"/>
                <a:cs typeface="+mn-cs"/>
              </a:rPr>
              <a:t>and after we are done, </a:t>
            </a:r>
          </a:p>
          <a:p>
            <a:r>
              <a:rPr lang="en-US" sz="1200" b="0" i="0" kern="1200" dirty="0">
                <a:solidFill>
                  <a:schemeClr val="tx1"/>
                </a:solidFill>
                <a:effectLst/>
                <a:latin typeface="+mn-lt"/>
                <a:ea typeface="+mn-ea"/>
                <a:cs typeface="+mn-cs"/>
              </a:rPr>
              <a:t>we start to generate words given this tags. </a:t>
            </a:r>
          </a:p>
          <a:p>
            <a:r>
              <a:rPr lang="en-US" sz="1200" b="0" i="0" kern="1200" dirty="0">
                <a:solidFill>
                  <a:schemeClr val="tx1"/>
                </a:solidFill>
                <a:effectLst/>
                <a:latin typeface="+mn-lt"/>
                <a:ea typeface="+mn-ea"/>
                <a:cs typeface="+mn-cs"/>
              </a:rPr>
              <a:t>So we generate a sequence, </a:t>
            </a:r>
          </a:p>
          <a:p>
            <a:r>
              <a:rPr lang="en-US" sz="1200" b="0" i="0" kern="1200" dirty="0">
                <a:solidFill>
                  <a:schemeClr val="tx1"/>
                </a:solidFill>
                <a:effectLst/>
                <a:latin typeface="+mn-lt"/>
                <a:ea typeface="+mn-ea"/>
                <a:cs typeface="+mn-cs"/>
              </a:rPr>
              <a:t>and we see that the model has generated some nice example from Winnie The Pooh here.</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32</a:t>
            </a:fld>
            <a:endParaRPr lang="en-US"/>
          </a:p>
        </p:txBody>
      </p:sp>
    </p:spTree>
    <p:extLst>
      <p:ext uri="{BB962C8B-B14F-4D97-AF65-F5344CB8AC3E}">
        <p14:creationId xmlns:p14="http://schemas.microsoft.com/office/powerpoint/2010/main" val="2253160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let us define once again what are the parameters of the model. </a:t>
            </a:r>
          </a:p>
          <a:p>
            <a:r>
              <a:rPr lang="en-US" sz="1200" b="0" i="0" kern="1200" dirty="0">
                <a:solidFill>
                  <a:schemeClr val="tx1"/>
                </a:solidFill>
                <a:effectLst/>
                <a:latin typeface="+mn-lt"/>
                <a:ea typeface="+mn-ea"/>
                <a:cs typeface="+mn-cs"/>
              </a:rPr>
              <a:t>So hidden Markov model is defined by the following formal five steps. </a:t>
            </a:r>
          </a:p>
          <a:p>
            <a:r>
              <a:rPr lang="en-US" sz="1200" b="0" i="0" kern="1200" dirty="0">
                <a:solidFill>
                  <a:schemeClr val="tx1"/>
                </a:solidFill>
                <a:effectLst/>
                <a:latin typeface="+mn-lt"/>
                <a:ea typeface="+mn-ea"/>
                <a:cs typeface="+mn-cs"/>
              </a:rPr>
              <a:t>So, first, we have some hidden states, </a:t>
            </a:r>
          </a:p>
          <a:p>
            <a:r>
              <a:rPr lang="en-US" sz="1200" b="0" i="0" kern="1200" dirty="0">
                <a:solidFill>
                  <a:schemeClr val="tx1"/>
                </a:solidFill>
                <a:effectLst/>
                <a:latin typeface="+mn-lt"/>
                <a:ea typeface="+mn-ea"/>
                <a:cs typeface="+mn-cs"/>
              </a:rPr>
              <a:t>those y in our previous notation. </a:t>
            </a:r>
          </a:p>
          <a:p>
            <a:r>
              <a:rPr lang="en-US" sz="1200" b="0" i="0" kern="1200" dirty="0">
                <a:solidFill>
                  <a:schemeClr val="tx1"/>
                </a:solidFill>
                <a:effectLst/>
                <a:latin typeface="+mn-lt"/>
                <a:ea typeface="+mn-ea"/>
                <a:cs typeface="+mn-cs"/>
              </a:rPr>
              <a:t>We have some finite set of this states and also we have a special start state as zero. </a:t>
            </a:r>
          </a:p>
          <a:p>
            <a:r>
              <a:rPr lang="en-US" sz="1200" b="0" i="0" kern="1200" dirty="0">
                <a:solidFill>
                  <a:schemeClr val="tx1"/>
                </a:solidFill>
                <a:effectLst/>
                <a:latin typeface="+mn-lt"/>
                <a:ea typeface="+mn-ea"/>
                <a:cs typeface="+mn-cs"/>
              </a:rPr>
              <a:t>We have transition probabilities that model the probabilities </a:t>
            </a:r>
          </a:p>
          <a:p>
            <a:r>
              <a:rPr lang="en-US" sz="1200" b="0" i="0" kern="1200" dirty="0">
                <a:solidFill>
                  <a:schemeClr val="tx1"/>
                </a:solidFill>
                <a:effectLst/>
                <a:latin typeface="+mn-lt"/>
                <a:ea typeface="+mn-ea"/>
                <a:cs typeface="+mn-cs"/>
              </a:rPr>
              <a:t>of the next state given the previous one in our model. </a:t>
            </a:r>
          </a:p>
          <a:p>
            <a:r>
              <a:rPr lang="en-US" sz="1200" b="0" i="0" kern="1200" dirty="0">
                <a:solidFill>
                  <a:schemeClr val="tx1"/>
                </a:solidFill>
                <a:effectLst/>
                <a:latin typeface="+mn-lt"/>
                <a:ea typeface="+mn-ea"/>
                <a:cs typeface="+mn-cs"/>
              </a:rPr>
              <a:t>Then we have some vocabulary of output words, and for them, </a:t>
            </a:r>
          </a:p>
          <a:p>
            <a:r>
              <a:rPr lang="en-US" sz="1200" b="0" i="0" kern="1200" dirty="0">
                <a:solidFill>
                  <a:schemeClr val="tx1"/>
                </a:solidFill>
                <a:effectLst/>
                <a:latin typeface="+mn-lt"/>
                <a:ea typeface="+mn-ea"/>
                <a:cs typeface="+mn-cs"/>
              </a:rPr>
              <a:t>we have output probabilities, </a:t>
            </a:r>
          </a:p>
          <a:p>
            <a:r>
              <a:rPr lang="en-US" sz="1200" b="0" i="0" kern="1200" dirty="0">
                <a:solidFill>
                  <a:schemeClr val="tx1"/>
                </a:solidFill>
                <a:effectLst/>
                <a:latin typeface="+mn-lt"/>
                <a:ea typeface="+mn-ea"/>
                <a:cs typeface="+mn-cs"/>
              </a:rPr>
              <a:t>so the probabilities of words given tags.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33</a:t>
            </a:fld>
            <a:endParaRPr lang="en-US"/>
          </a:p>
        </p:txBody>
      </p:sp>
    </p:spTree>
    <p:extLst>
      <p:ext uri="{BB962C8B-B14F-4D97-AF65-F5344CB8AC3E}">
        <p14:creationId xmlns:p14="http://schemas.microsoft.com/office/powerpoint/2010/main" val="2998122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have just two matrices of parameters. </a:t>
            </a:r>
          </a:p>
          <a:p>
            <a:r>
              <a:rPr lang="en-US" sz="1200" b="0" i="0" kern="1200" dirty="0">
                <a:solidFill>
                  <a:schemeClr val="tx1"/>
                </a:solidFill>
                <a:effectLst/>
                <a:latin typeface="+mn-lt"/>
                <a:ea typeface="+mn-ea"/>
                <a:cs typeface="+mn-cs"/>
              </a:rPr>
              <a:t>A metrics is N plus one by N because you have also this special start token. </a:t>
            </a:r>
          </a:p>
          <a:p>
            <a:r>
              <a:rPr lang="en-US" sz="1200" b="0" i="0" kern="1200" dirty="0">
                <a:solidFill>
                  <a:schemeClr val="tx1"/>
                </a:solidFill>
                <a:effectLst/>
                <a:latin typeface="+mn-lt"/>
                <a:ea typeface="+mn-ea"/>
                <a:cs typeface="+mn-cs"/>
              </a:rPr>
              <a:t>And for this special start state, </a:t>
            </a:r>
          </a:p>
          <a:p>
            <a:r>
              <a:rPr lang="en-US" sz="1200" b="0" i="0" kern="1200" dirty="0">
                <a:solidFill>
                  <a:schemeClr val="tx1"/>
                </a:solidFill>
                <a:effectLst/>
                <a:latin typeface="+mn-lt"/>
                <a:ea typeface="+mn-ea"/>
                <a:cs typeface="+mn-cs"/>
              </a:rPr>
              <a:t>you need to model the probabilities to transit to all other states. </a:t>
            </a:r>
          </a:p>
          <a:p>
            <a:r>
              <a:rPr lang="en-US" sz="1200" b="0" i="0" kern="1200" dirty="0">
                <a:solidFill>
                  <a:schemeClr val="tx1"/>
                </a:solidFill>
                <a:effectLst/>
                <a:latin typeface="+mn-lt"/>
                <a:ea typeface="+mn-ea"/>
                <a:cs typeface="+mn-cs"/>
              </a:rPr>
              <a:t>For the output probabilities, </a:t>
            </a:r>
          </a:p>
          <a:p>
            <a:r>
              <a:rPr lang="en-US" sz="1200" b="0" i="0" kern="1200" dirty="0">
                <a:solidFill>
                  <a:schemeClr val="tx1"/>
                </a:solidFill>
                <a:effectLst/>
                <a:latin typeface="+mn-lt"/>
                <a:ea typeface="+mn-ea"/>
                <a:cs typeface="+mn-cs"/>
              </a:rPr>
              <a:t>the dimension will be the number of states multiplied by the number of output words. </a:t>
            </a:r>
          </a:p>
          <a:p>
            <a:r>
              <a:rPr lang="en-US" sz="1200" b="0" i="0" kern="1200" dirty="0">
                <a:solidFill>
                  <a:schemeClr val="tx1"/>
                </a:solidFill>
                <a:effectLst/>
                <a:latin typeface="+mn-lt"/>
                <a:ea typeface="+mn-ea"/>
                <a:cs typeface="+mn-cs"/>
              </a:rPr>
              <a:t>So we have lots of parameters. </a:t>
            </a:r>
          </a:p>
          <a:p>
            <a:r>
              <a:rPr lang="en-US" sz="1200" b="0" i="0" kern="1200" dirty="0">
                <a:solidFill>
                  <a:schemeClr val="tx1"/>
                </a:solidFill>
                <a:effectLst/>
                <a:latin typeface="+mn-lt"/>
                <a:ea typeface="+mn-ea"/>
                <a:cs typeface="+mn-cs"/>
              </a:rPr>
              <a:t>We need to learn them somehow. </a:t>
            </a:r>
          </a:p>
          <a:p>
            <a:r>
              <a:rPr lang="en-US" sz="1200" b="0" i="0" kern="1200" dirty="0">
                <a:solidFill>
                  <a:schemeClr val="tx1"/>
                </a:solidFill>
                <a:effectLst/>
                <a:latin typeface="+mn-lt"/>
                <a:ea typeface="+mn-ea"/>
                <a:cs typeface="+mn-cs"/>
              </a:rPr>
              <a:t>So how can we train the model? </a:t>
            </a:r>
          </a:p>
          <a:p>
            <a:r>
              <a:rPr lang="en-US" sz="1200" b="0" i="0" kern="1200" dirty="0">
                <a:solidFill>
                  <a:schemeClr val="tx1"/>
                </a:solidFill>
                <a:effectLst/>
                <a:latin typeface="+mn-lt"/>
                <a:ea typeface="+mn-ea"/>
                <a:cs typeface="+mn-cs"/>
              </a:rPr>
              <a:t>Well, let us imagine for now that we have a supervised training data set, </a:t>
            </a:r>
          </a:p>
          <a:p>
            <a:r>
              <a:rPr lang="en-US" sz="1200" b="0" i="0" kern="1200" dirty="0">
                <a:solidFill>
                  <a:schemeClr val="tx1"/>
                </a:solidFill>
                <a:effectLst/>
                <a:latin typeface="+mn-lt"/>
                <a:ea typeface="+mn-ea"/>
                <a:cs typeface="+mn-cs"/>
              </a:rPr>
              <a:t>which means that we have a sequence of words, </a:t>
            </a:r>
          </a:p>
          <a:p>
            <a:r>
              <a:rPr lang="en-US" sz="1200" b="0" i="0" kern="1200" dirty="0">
                <a:solidFill>
                  <a:schemeClr val="tx1"/>
                </a:solidFill>
                <a:effectLst/>
                <a:latin typeface="+mn-lt"/>
                <a:ea typeface="+mn-ea"/>
                <a:cs typeface="+mn-cs"/>
              </a:rPr>
              <a:t>and we have a sequence of tags for this words. </a:t>
            </a:r>
          </a:p>
          <a:p>
            <a:r>
              <a:rPr lang="en-US" sz="1200" b="0" i="0" kern="1200" dirty="0">
                <a:solidFill>
                  <a:schemeClr val="tx1"/>
                </a:solidFill>
                <a:effectLst/>
                <a:latin typeface="+mn-lt"/>
                <a:ea typeface="+mn-ea"/>
                <a:cs typeface="+mn-cs"/>
              </a:rPr>
              <a:t>Then we could just count, </a:t>
            </a:r>
          </a:p>
          <a:p>
            <a:r>
              <a:rPr lang="en-US" sz="1200" b="0" i="0" kern="1200" dirty="0">
                <a:solidFill>
                  <a:schemeClr val="tx1"/>
                </a:solidFill>
                <a:effectLst/>
                <a:latin typeface="+mn-lt"/>
                <a:ea typeface="+mn-ea"/>
                <a:cs typeface="+mn-cs"/>
              </a:rPr>
              <a:t>so we would count how many times we see the tag Si, </a:t>
            </a:r>
          </a:p>
          <a:p>
            <a:r>
              <a:rPr lang="en-US" sz="1200" b="0" i="0" kern="1200" dirty="0">
                <a:solidFill>
                  <a:schemeClr val="tx1"/>
                </a:solidFill>
                <a:effectLst/>
                <a:latin typeface="+mn-lt"/>
                <a:ea typeface="+mn-ea"/>
                <a:cs typeface="+mn-cs"/>
              </a:rPr>
              <a:t>which is followed by the tag </a:t>
            </a:r>
            <a:r>
              <a:rPr lang="en-US" sz="1200" b="0" i="0" kern="1200" dirty="0" err="1">
                <a:solidFill>
                  <a:schemeClr val="tx1"/>
                </a:solidFill>
                <a:effectLst/>
                <a:latin typeface="+mn-lt"/>
                <a:ea typeface="+mn-ea"/>
                <a:cs typeface="+mn-cs"/>
              </a:rPr>
              <a:t>Sj</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And we will normalize this count by the number of times when we see the tag as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So this way, we will get the conditional estimate to see the tag as j after the tag as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could do the similar thing with output probabilities. </a:t>
            </a:r>
          </a:p>
          <a:p>
            <a:r>
              <a:rPr lang="en-US" sz="1200" b="0" i="0" kern="1200" dirty="0">
                <a:solidFill>
                  <a:schemeClr val="tx1"/>
                </a:solidFill>
                <a:effectLst/>
                <a:latin typeface="+mn-lt"/>
                <a:ea typeface="+mn-ea"/>
                <a:cs typeface="+mn-cs"/>
              </a:rPr>
              <a:t>So there, we would count how many times some particular tag generates </a:t>
            </a:r>
          </a:p>
          <a:p>
            <a:r>
              <a:rPr lang="en-US" sz="1200" b="0" i="0" kern="1200" dirty="0">
                <a:solidFill>
                  <a:schemeClr val="tx1"/>
                </a:solidFill>
                <a:effectLst/>
                <a:latin typeface="+mn-lt"/>
                <a:ea typeface="+mn-ea"/>
                <a:cs typeface="+mn-cs"/>
              </a:rPr>
              <a:t>some particular output and normalize this by </a:t>
            </a:r>
          </a:p>
          <a:p>
            <a:r>
              <a:rPr lang="en-US" sz="1200" b="0" i="0" kern="1200" dirty="0">
                <a:solidFill>
                  <a:schemeClr val="tx1"/>
                </a:solidFill>
                <a:effectLst/>
                <a:latin typeface="+mn-lt"/>
                <a:ea typeface="+mn-ea"/>
                <a:cs typeface="+mn-cs"/>
              </a:rPr>
              <a:t>the number of times where we see this particular tag. </a:t>
            </a:r>
          </a:p>
          <a:p>
            <a:r>
              <a:rPr lang="en-US" sz="1200" b="0" i="0" kern="1200" dirty="0">
                <a:solidFill>
                  <a:schemeClr val="tx1"/>
                </a:solidFill>
                <a:effectLst/>
                <a:latin typeface="+mn-lt"/>
                <a:ea typeface="+mn-ea"/>
                <a:cs typeface="+mn-cs"/>
              </a:rPr>
              <a:t>So this way, we would get conditional probabilities for the output words.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34</a:t>
            </a:fld>
            <a:endParaRPr lang="en-US"/>
          </a:p>
        </p:txBody>
      </p:sp>
    </p:spTree>
    <p:extLst>
      <p:ext uri="{BB962C8B-B14F-4D97-AF65-F5344CB8AC3E}">
        <p14:creationId xmlns:p14="http://schemas.microsoft.com/office/powerpoint/2010/main" val="2138769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good toy corpus about house that jack built, and let’s try to use it to estimate the probability of house, given this is the.</a:t>
            </a:r>
          </a:p>
          <a:p>
            <a:r>
              <a:rPr lang="en-US" dirty="0"/>
              <a:t>There are four interesting fragments here and only one of them is exactly what we need. This is the house. So it means the probability is 1 of 4. </a:t>
            </a:r>
          </a:p>
          <a:p>
            <a:endParaRPr lang="en-US" dirty="0"/>
          </a:p>
          <a:p>
            <a:r>
              <a:rPr lang="en-US" dirty="0"/>
              <a:t>These pieces of text are n-grams, n-gram is a sequence of n words. So we can speak about 4-grams here. We can also speak about unigrams, bigrams, trigrams, etc.</a:t>
            </a:r>
          </a:p>
          <a:p>
            <a:r>
              <a:rPr lang="en-US" dirty="0"/>
              <a:t>4/10</a:t>
            </a:r>
          </a:p>
          <a:p>
            <a:endParaRPr lang="en-US" dirty="0"/>
          </a:p>
          <a:p>
            <a:r>
              <a:rPr lang="en-US" dirty="0"/>
              <a:t>Why do we need this? How we can use this?</a:t>
            </a:r>
          </a:p>
        </p:txBody>
      </p:sp>
      <p:sp>
        <p:nvSpPr>
          <p:cNvPr id="4" name="Slide Number Placeholder 3"/>
          <p:cNvSpPr>
            <a:spLocks noGrp="1"/>
          </p:cNvSpPr>
          <p:nvPr>
            <p:ph type="sldNum" sz="quarter" idx="5"/>
          </p:nvPr>
        </p:nvSpPr>
        <p:spPr/>
        <p:txBody>
          <a:bodyPr/>
          <a:lstStyle/>
          <a:p>
            <a:fld id="{DD57684D-EEA5-0746-AF09-E0EC1D9FC972}" type="slidenum">
              <a:rPr lang="en-US" smtClean="0"/>
              <a:t>4</a:t>
            </a:fld>
            <a:endParaRPr lang="en-US"/>
          </a:p>
        </p:txBody>
      </p:sp>
    </p:spTree>
    <p:extLst>
      <p:ext uri="{BB962C8B-B14F-4D97-AF65-F5344CB8AC3E}">
        <p14:creationId xmlns:p14="http://schemas.microsoft.com/office/powerpoint/2010/main" val="2569799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let us get in a little bit more details and </a:t>
            </a:r>
          </a:p>
          <a:p>
            <a:r>
              <a:rPr lang="en-US" sz="1200" b="0" i="0" kern="1200" dirty="0">
                <a:solidFill>
                  <a:schemeClr val="tx1"/>
                </a:solidFill>
                <a:effectLst/>
                <a:latin typeface="+mn-lt"/>
                <a:ea typeface="+mn-ea"/>
                <a:cs typeface="+mn-cs"/>
              </a:rPr>
              <a:t>make sure that we understand how we compute these counts. </a:t>
            </a:r>
          </a:p>
          <a:p>
            <a:r>
              <a:rPr lang="en-US" sz="1200" b="0" i="0" kern="1200" dirty="0">
                <a:solidFill>
                  <a:schemeClr val="tx1"/>
                </a:solidFill>
                <a:effectLst/>
                <a:latin typeface="+mn-lt"/>
                <a:ea typeface="+mn-ea"/>
                <a:cs typeface="+mn-cs"/>
              </a:rPr>
              <a:t>So we have many sentences. </a:t>
            </a:r>
          </a:p>
          <a:p>
            <a:r>
              <a:rPr lang="en-US" sz="1200" b="0" i="0" kern="1200" dirty="0">
                <a:solidFill>
                  <a:schemeClr val="tx1"/>
                </a:solidFill>
                <a:effectLst/>
                <a:latin typeface="+mn-lt"/>
                <a:ea typeface="+mn-ea"/>
                <a:cs typeface="+mn-cs"/>
              </a:rPr>
              <a:t>Let us just concatenate all those sentences into </a:t>
            </a:r>
          </a:p>
          <a:p>
            <a:r>
              <a:rPr lang="en-US" sz="1200" b="0" i="0" kern="1200" dirty="0">
                <a:solidFill>
                  <a:schemeClr val="tx1"/>
                </a:solidFill>
                <a:effectLst/>
                <a:latin typeface="+mn-lt"/>
                <a:ea typeface="+mn-ea"/>
                <a:cs typeface="+mn-cs"/>
              </a:rPr>
              <a:t>one long corpus of the length big T. Then we can compute </a:t>
            </a:r>
          </a:p>
          <a:p>
            <a:r>
              <a:rPr lang="en-US" sz="1200" b="0" i="0" kern="1200" dirty="0">
                <a:solidFill>
                  <a:schemeClr val="tx1"/>
                </a:solidFill>
                <a:effectLst/>
                <a:latin typeface="+mn-lt"/>
                <a:ea typeface="+mn-ea"/>
                <a:cs typeface="+mn-cs"/>
              </a:rPr>
              <a:t>those counts just by running through the corpus from T equal to one </a:t>
            </a:r>
          </a:p>
          <a:p>
            <a:r>
              <a:rPr lang="en-US" sz="1200" b="0" i="0" kern="1200" dirty="0">
                <a:solidFill>
                  <a:schemeClr val="tx1"/>
                </a:solidFill>
                <a:effectLst/>
                <a:latin typeface="+mn-lt"/>
                <a:ea typeface="+mn-ea"/>
                <a:cs typeface="+mn-cs"/>
              </a:rPr>
              <a:t>to big T and computing the indicator functions. </a:t>
            </a:r>
          </a:p>
          <a:p>
            <a:r>
              <a:rPr lang="en-US" sz="1200" b="0" i="0" kern="1200" dirty="0">
                <a:solidFill>
                  <a:schemeClr val="tx1"/>
                </a:solidFill>
                <a:effectLst/>
                <a:latin typeface="+mn-lt"/>
                <a:ea typeface="+mn-ea"/>
                <a:cs typeface="+mn-cs"/>
              </a:rPr>
              <a:t>So there, in green, </a:t>
            </a:r>
          </a:p>
          <a:p>
            <a:r>
              <a:rPr lang="en-US" sz="1200" b="0" i="0" kern="1200" dirty="0">
                <a:solidFill>
                  <a:schemeClr val="tx1"/>
                </a:solidFill>
                <a:effectLst/>
                <a:latin typeface="+mn-lt"/>
                <a:ea typeface="+mn-ea"/>
                <a:cs typeface="+mn-cs"/>
              </a:rPr>
              <a:t>I write down that I see the tag Si on the position </a:t>
            </a:r>
            <a:r>
              <a:rPr lang="en-US" sz="1200" b="0" i="0" kern="1200" dirty="0" err="1">
                <a:solidFill>
                  <a:schemeClr val="tx1"/>
                </a:solidFill>
                <a:effectLst/>
                <a:latin typeface="+mn-lt"/>
                <a:ea typeface="+mn-ea"/>
                <a:cs typeface="+mn-cs"/>
              </a:rPr>
              <a:t>Yt</a:t>
            </a:r>
            <a:r>
              <a:rPr lang="en-US" sz="1200" b="0" i="0" kern="1200" dirty="0">
                <a:solidFill>
                  <a:schemeClr val="tx1"/>
                </a:solidFill>
                <a:effectLst/>
                <a:latin typeface="+mn-lt"/>
                <a:ea typeface="+mn-ea"/>
                <a:cs typeface="+mn-cs"/>
              </a:rPr>
              <a:t> minus one and then I </a:t>
            </a:r>
          </a:p>
          <a:p>
            <a:r>
              <a:rPr lang="en-US" sz="1200" b="0" i="0" kern="1200" dirty="0">
                <a:solidFill>
                  <a:schemeClr val="tx1"/>
                </a:solidFill>
                <a:effectLst/>
                <a:latin typeface="+mn-lt"/>
                <a:ea typeface="+mn-ea"/>
                <a:cs typeface="+mn-cs"/>
              </a:rPr>
              <a:t>see the tag as j that follows and the similar indicator function in the denominator. </a:t>
            </a:r>
          </a:p>
          <a:p>
            <a:r>
              <a:rPr lang="en-US" sz="1200" b="0" i="0" kern="1200" dirty="0">
                <a:solidFill>
                  <a:schemeClr val="tx1"/>
                </a:solidFill>
                <a:effectLst/>
                <a:latin typeface="+mn-lt"/>
                <a:ea typeface="+mn-ea"/>
                <a:cs typeface="+mn-cs"/>
              </a:rPr>
              <a:t>So this is still the same formula, just another Notation. </a:t>
            </a:r>
          </a:p>
          <a:p>
            <a:r>
              <a:rPr lang="en-US" sz="1200" b="0" i="0" kern="1200" dirty="0">
                <a:solidFill>
                  <a:schemeClr val="tx1"/>
                </a:solidFill>
                <a:effectLst/>
                <a:latin typeface="+mn-lt"/>
                <a:ea typeface="+mn-ea"/>
                <a:cs typeface="+mn-cs"/>
              </a:rPr>
              <a:t>But the thing is that in real life, </a:t>
            </a:r>
          </a:p>
          <a:p>
            <a:r>
              <a:rPr lang="en-US" sz="1200" b="0" i="0" kern="1200" dirty="0">
                <a:solidFill>
                  <a:schemeClr val="tx1"/>
                </a:solidFill>
                <a:effectLst/>
                <a:latin typeface="+mn-lt"/>
                <a:ea typeface="+mn-ea"/>
                <a:cs typeface="+mn-cs"/>
              </a:rPr>
              <a:t>usually, you do not have tags in your training data. </a:t>
            </a:r>
          </a:p>
          <a:p>
            <a:r>
              <a:rPr lang="en-US" sz="1200" b="0" i="0" kern="1200" dirty="0">
                <a:solidFill>
                  <a:schemeClr val="tx1"/>
                </a:solidFill>
                <a:effectLst/>
                <a:latin typeface="+mn-lt"/>
                <a:ea typeface="+mn-ea"/>
                <a:cs typeface="+mn-cs"/>
              </a:rPr>
              <a:t>So the only thing that you'll see is plain text, </a:t>
            </a:r>
          </a:p>
          <a:p>
            <a:r>
              <a:rPr lang="en-US" sz="1200" b="0" i="0" kern="1200" dirty="0">
                <a:solidFill>
                  <a:schemeClr val="tx1"/>
                </a:solidFill>
                <a:effectLst/>
                <a:latin typeface="+mn-lt"/>
                <a:ea typeface="+mn-ea"/>
                <a:cs typeface="+mn-cs"/>
              </a:rPr>
              <a:t>and you still need to train hidden Markov model somehow. How can you do it? </a:t>
            </a:r>
          </a:p>
          <a:p>
            <a:r>
              <a:rPr lang="en-US" sz="1200" b="0" i="0" kern="1200" dirty="0">
                <a:solidFill>
                  <a:schemeClr val="tx1"/>
                </a:solidFill>
                <a:effectLst/>
                <a:latin typeface="+mn-lt"/>
                <a:ea typeface="+mn-ea"/>
                <a:cs typeface="+mn-cs"/>
              </a:rPr>
              <a:t>Well, obviously, you cannot estimate </a:t>
            </a:r>
          </a:p>
          <a:p>
            <a:r>
              <a:rPr lang="en-US" sz="1200" b="0" i="0" kern="1200" dirty="0">
                <a:solidFill>
                  <a:schemeClr val="tx1"/>
                </a:solidFill>
                <a:effectLst/>
                <a:latin typeface="+mn-lt"/>
                <a:ea typeface="+mn-ea"/>
                <a:cs typeface="+mn-cs"/>
              </a:rPr>
              <a:t>those indicator functions because you don't see the tags of the positions, </a:t>
            </a:r>
          </a:p>
          <a:p>
            <a:r>
              <a:rPr lang="en-US" sz="1200" b="0" i="0" kern="1200" dirty="0">
                <a:solidFill>
                  <a:schemeClr val="tx1"/>
                </a:solidFill>
                <a:effectLst/>
                <a:latin typeface="+mn-lt"/>
                <a:ea typeface="+mn-ea"/>
                <a:cs typeface="+mn-cs"/>
              </a:rPr>
              <a:t>but you could try to approximate those indicators by some probabilities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35</a:t>
            </a:fld>
            <a:endParaRPr lang="en-US"/>
          </a:p>
        </p:txBody>
      </p:sp>
    </p:spTree>
    <p:extLst>
      <p:ext uri="{BB962C8B-B14F-4D97-AF65-F5344CB8AC3E}">
        <p14:creationId xmlns:p14="http://schemas.microsoft.com/office/powerpoint/2010/main" val="2485755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compare this formula with the formula in the bottom of this slide. </a:t>
            </a:r>
          </a:p>
          <a:p>
            <a:r>
              <a:rPr lang="en-US" sz="1200" b="0" i="0" kern="1200" dirty="0">
                <a:solidFill>
                  <a:schemeClr val="tx1"/>
                </a:solidFill>
                <a:effectLst/>
                <a:latin typeface="+mn-lt"/>
                <a:ea typeface="+mn-ea"/>
                <a:cs typeface="+mn-cs"/>
              </a:rPr>
              <a:t>The only thing that has changed is that instead of indicators, </a:t>
            </a:r>
          </a:p>
          <a:p>
            <a:r>
              <a:rPr lang="en-US" sz="1200" b="0" i="0" kern="1200" dirty="0">
                <a:solidFill>
                  <a:schemeClr val="tx1"/>
                </a:solidFill>
                <a:effectLst/>
                <a:latin typeface="+mn-lt"/>
                <a:ea typeface="+mn-ea"/>
                <a:cs typeface="+mn-cs"/>
              </a:rPr>
              <a:t>I have probabilities now. </a:t>
            </a:r>
          </a:p>
          <a:p>
            <a:r>
              <a:rPr lang="en-US" sz="1200" b="0" i="0" kern="1200" dirty="0">
                <a:solidFill>
                  <a:schemeClr val="tx1"/>
                </a:solidFill>
                <a:effectLst/>
                <a:latin typeface="+mn-lt"/>
                <a:ea typeface="+mn-ea"/>
                <a:cs typeface="+mn-cs"/>
              </a:rPr>
              <a:t>So something in between zero and one, </a:t>
            </a:r>
          </a:p>
          <a:p>
            <a:r>
              <a:rPr lang="en-US" sz="1200" b="0" i="0" kern="1200" dirty="0">
                <a:solidFill>
                  <a:schemeClr val="tx1"/>
                </a:solidFill>
                <a:effectLst/>
                <a:latin typeface="+mn-lt"/>
                <a:ea typeface="+mn-ea"/>
                <a:cs typeface="+mn-cs"/>
              </a:rPr>
              <a:t>but how can we get these probabilities? </a:t>
            </a:r>
          </a:p>
          <a:p>
            <a:r>
              <a:rPr lang="en-US" sz="1200" b="0" i="0" kern="1200" dirty="0">
                <a:solidFill>
                  <a:schemeClr val="tx1"/>
                </a:solidFill>
                <a:effectLst/>
                <a:latin typeface="+mn-lt"/>
                <a:ea typeface="+mn-ea"/>
                <a:cs typeface="+mn-cs"/>
              </a:rPr>
              <a:t>Well, if they have some trained hidden Markov model, </a:t>
            </a:r>
          </a:p>
          <a:p>
            <a:r>
              <a:rPr lang="en-US" sz="1200" b="0" i="0" kern="1200" dirty="0">
                <a:solidFill>
                  <a:schemeClr val="tx1"/>
                </a:solidFill>
                <a:effectLst/>
                <a:latin typeface="+mn-lt"/>
                <a:ea typeface="+mn-ea"/>
                <a:cs typeface="+mn-cs"/>
              </a:rPr>
              <a:t>we could try to apply it to our texts to produce those probabilities. </a:t>
            </a:r>
          </a:p>
          <a:p>
            <a:r>
              <a:rPr lang="en-US" sz="1200" b="0" i="0" kern="1200" dirty="0">
                <a:solidFill>
                  <a:schemeClr val="tx1"/>
                </a:solidFill>
                <a:effectLst/>
                <a:latin typeface="+mn-lt"/>
                <a:ea typeface="+mn-ea"/>
                <a:cs typeface="+mn-cs"/>
              </a:rPr>
              <a:t>So the E-step in the top of this slide says that given some trained hidden Markov model, </a:t>
            </a:r>
          </a:p>
          <a:p>
            <a:r>
              <a:rPr lang="en-US" sz="1200" b="0" i="0" kern="1200" dirty="0">
                <a:solidFill>
                  <a:schemeClr val="tx1"/>
                </a:solidFill>
                <a:effectLst/>
                <a:latin typeface="+mn-lt"/>
                <a:ea typeface="+mn-ea"/>
                <a:cs typeface="+mn-cs"/>
              </a:rPr>
              <a:t>we can produce the probability to see tags Si and </a:t>
            </a:r>
          </a:p>
          <a:p>
            <a:r>
              <a:rPr lang="en-US" sz="1200" b="0" i="0" kern="1200" dirty="0" err="1">
                <a:solidFill>
                  <a:schemeClr val="tx1"/>
                </a:solidFill>
                <a:effectLst/>
                <a:latin typeface="+mn-lt"/>
                <a:ea typeface="+mn-ea"/>
                <a:cs typeface="+mn-cs"/>
              </a:rPr>
              <a:t>Sj</a:t>
            </a:r>
            <a:r>
              <a:rPr lang="en-US" sz="1200" b="0" i="0" kern="1200" dirty="0">
                <a:solidFill>
                  <a:schemeClr val="tx1"/>
                </a:solidFill>
                <a:effectLst/>
                <a:latin typeface="+mn-lt"/>
                <a:ea typeface="+mn-ea"/>
                <a:cs typeface="+mn-cs"/>
              </a:rPr>
              <a:t> in the position T. So this is something like three-dimensional array. </a:t>
            </a:r>
          </a:p>
          <a:p>
            <a:r>
              <a:rPr lang="en-US" sz="1200" b="0" i="0" kern="1200" dirty="0">
                <a:solidFill>
                  <a:schemeClr val="tx1"/>
                </a:solidFill>
                <a:effectLst/>
                <a:latin typeface="+mn-lt"/>
                <a:ea typeface="+mn-ea"/>
                <a:cs typeface="+mn-cs"/>
              </a:rPr>
              <a:t>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j would be the indices, </a:t>
            </a:r>
          </a:p>
          <a:p>
            <a:r>
              <a:rPr lang="en-US" sz="1200" b="0" i="0" kern="1200" dirty="0">
                <a:solidFill>
                  <a:schemeClr val="tx1"/>
                </a:solidFill>
                <a:effectLst/>
                <a:latin typeface="+mn-lt"/>
                <a:ea typeface="+mn-ea"/>
                <a:cs typeface="+mn-cs"/>
              </a:rPr>
              <a:t>and it can be actually done effectively with dynamic programming. </a:t>
            </a:r>
          </a:p>
          <a:p>
            <a:r>
              <a:rPr lang="en-US" sz="1200" b="0" i="0" kern="1200" dirty="0">
                <a:solidFill>
                  <a:schemeClr val="tx1"/>
                </a:solidFill>
                <a:effectLst/>
                <a:latin typeface="+mn-lt"/>
                <a:ea typeface="+mn-ea"/>
                <a:cs typeface="+mn-cs"/>
              </a:rPr>
              <a:t>The only thing is that we need to have trained model there. </a:t>
            </a:r>
          </a:p>
          <a:p>
            <a:r>
              <a:rPr lang="en-US" sz="1200" b="0" i="0" kern="1200" dirty="0">
                <a:solidFill>
                  <a:schemeClr val="tx1"/>
                </a:solidFill>
                <a:effectLst/>
                <a:latin typeface="+mn-lt"/>
                <a:ea typeface="+mn-ea"/>
                <a:cs typeface="+mn-cs"/>
              </a:rPr>
              <a:t>So the clever idea is to alternate two steps. </a:t>
            </a:r>
          </a:p>
          <a:p>
            <a:r>
              <a:rPr lang="en-US" sz="1200" b="0" i="0" kern="1200" dirty="0">
                <a:solidFill>
                  <a:schemeClr val="tx1"/>
                </a:solidFill>
                <a:effectLst/>
                <a:latin typeface="+mn-lt"/>
                <a:ea typeface="+mn-ea"/>
                <a:cs typeface="+mn-cs"/>
              </a:rPr>
              <a:t>The E-step says that let us fix some current parameters of the Model A and B matrices </a:t>
            </a:r>
          </a:p>
          <a:p>
            <a:r>
              <a:rPr lang="en-US" sz="1200" b="0" i="0" kern="1200" dirty="0">
                <a:solidFill>
                  <a:schemeClr val="tx1"/>
                </a:solidFill>
                <a:effectLst/>
                <a:latin typeface="+mn-lt"/>
                <a:ea typeface="+mn-ea"/>
                <a:cs typeface="+mn-cs"/>
              </a:rPr>
              <a:t>and use them to generate </a:t>
            </a:r>
          </a:p>
          <a:p>
            <a:r>
              <a:rPr lang="en-US" sz="1200" b="0" i="0" kern="1200" dirty="0">
                <a:solidFill>
                  <a:schemeClr val="tx1"/>
                </a:solidFill>
                <a:effectLst/>
                <a:latin typeface="+mn-lt"/>
                <a:ea typeface="+mn-ea"/>
                <a:cs typeface="+mn-cs"/>
              </a:rPr>
              <a:t>those estimates for probabilities of tags for every certain position. </a:t>
            </a:r>
          </a:p>
          <a:p>
            <a:r>
              <a:rPr lang="en-US" sz="1200" b="0" i="0" kern="1200" dirty="0">
                <a:solidFill>
                  <a:schemeClr val="tx1"/>
                </a:solidFill>
                <a:effectLst/>
                <a:latin typeface="+mn-lt"/>
                <a:ea typeface="+mn-ea"/>
                <a:cs typeface="+mn-cs"/>
              </a:rPr>
              <a:t>And M-step says let us fix those estimates and use them to update our parameters, </a:t>
            </a:r>
          </a:p>
          <a:p>
            <a:r>
              <a:rPr lang="en-US" sz="1200" b="0" i="0" kern="1200" dirty="0">
                <a:solidFill>
                  <a:schemeClr val="tx1"/>
                </a:solidFill>
                <a:effectLst/>
                <a:latin typeface="+mn-lt"/>
                <a:ea typeface="+mn-ea"/>
                <a:cs typeface="+mn-cs"/>
              </a:rPr>
              <a:t>and those parameters updates are actually </a:t>
            </a:r>
          </a:p>
          <a:p>
            <a:r>
              <a:rPr lang="en-US" sz="1200" b="0" i="0" kern="1200" dirty="0">
                <a:solidFill>
                  <a:schemeClr val="tx1"/>
                </a:solidFill>
                <a:effectLst/>
                <a:latin typeface="+mn-lt"/>
                <a:ea typeface="+mn-ea"/>
                <a:cs typeface="+mn-cs"/>
              </a:rPr>
              <a:t>still maximum likelihood estimates in this case. </a:t>
            </a:r>
          </a:p>
          <a:p>
            <a:r>
              <a:rPr lang="en-US" sz="1200" b="0" i="0" kern="1200" dirty="0">
                <a:solidFill>
                  <a:schemeClr val="tx1"/>
                </a:solidFill>
                <a:effectLst/>
                <a:latin typeface="+mn-lt"/>
                <a:ea typeface="+mn-ea"/>
                <a:cs typeface="+mn-cs"/>
              </a:rPr>
              <a:t>So in the slide, </a:t>
            </a:r>
          </a:p>
          <a:p>
            <a:r>
              <a:rPr lang="en-US" sz="1200" b="0" i="0" kern="1200" dirty="0">
                <a:solidFill>
                  <a:schemeClr val="tx1"/>
                </a:solidFill>
                <a:effectLst/>
                <a:latin typeface="+mn-lt"/>
                <a:ea typeface="+mn-ea"/>
                <a:cs typeface="+mn-cs"/>
              </a:rPr>
              <a:t>I have everything written down for A matrix, </a:t>
            </a:r>
          </a:p>
          <a:p>
            <a:r>
              <a:rPr lang="en-US" sz="1200" b="0" i="0" kern="1200" dirty="0">
                <a:solidFill>
                  <a:schemeClr val="tx1"/>
                </a:solidFill>
                <a:effectLst/>
                <a:latin typeface="+mn-lt"/>
                <a:ea typeface="+mn-ea"/>
                <a:cs typeface="+mn-cs"/>
              </a:rPr>
              <a:t>but you can obviously do very similar things to compute B matrix. </a:t>
            </a:r>
          </a:p>
          <a:p>
            <a:r>
              <a:rPr lang="en-US" sz="1200" b="0" i="0" kern="1200" dirty="0">
                <a:solidFill>
                  <a:schemeClr val="tx1"/>
                </a:solidFill>
                <a:effectLst/>
                <a:latin typeface="+mn-lt"/>
                <a:ea typeface="+mn-ea"/>
                <a:cs typeface="+mn-cs"/>
              </a:rPr>
              <a:t>So this is just a sketch of the algorithm it is called Baum-Welch algorithm. </a:t>
            </a:r>
          </a:p>
          <a:p>
            <a:r>
              <a:rPr lang="en-US" sz="1200" b="0" i="0" kern="1200" dirty="0">
                <a:solidFill>
                  <a:schemeClr val="tx1"/>
                </a:solidFill>
                <a:effectLst/>
                <a:latin typeface="+mn-lt"/>
                <a:ea typeface="+mn-ea"/>
                <a:cs typeface="+mn-cs"/>
              </a:rPr>
              <a:t>And this is just a case over more general algorithm, </a:t>
            </a:r>
          </a:p>
          <a:p>
            <a:r>
              <a:rPr lang="en-US" sz="1200" b="0" i="0" kern="1200" dirty="0">
                <a:solidFill>
                  <a:schemeClr val="tx1"/>
                </a:solidFill>
                <a:effectLst/>
                <a:latin typeface="+mn-lt"/>
                <a:ea typeface="+mn-ea"/>
                <a:cs typeface="+mn-cs"/>
              </a:rPr>
              <a:t>which is called EM algorithm, </a:t>
            </a:r>
          </a:p>
          <a:p>
            <a:r>
              <a:rPr lang="en-US" sz="1200" b="0" i="0" kern="1200" dirty="0">
                <a:solidFill>
                  <a:schemeClr val="tx1"/>
                </a:solidFill>
                <a:effectLst/>
                <a:latin typeface="+mn-lt"/>
                <a:ea typeface="+mn-ea"/>
                <a:cs typeface="+mn-cs"/>
              </a:rPr>
              <a:t>and we will see this algorithm several times during our course every time when we </a:t>
            </a:r>
          </a:p>
          <a:p>
            <a:r>
              <a:rPr lang="en-US" sz="1200" b="0" i="0" kern="1200" dirty="0">
                <a:solidFill>
                  <a:schemeClr val="tx1"/>
                </a:solidFill>
                <a:effectLst/>
                <a:latin typeface="+mn-lt"/>
                <a:ea typeface="+mn-ea"/>
                <a:cs typeface="+mn-cs"/>
              </a:rPr>
              <a:t>have some hidden variables that we do not see in </a:t>
            </a:r>
          </a:p>
          <a:p>
            <a:r>
              <a:rPr lang="en-US" sz="1200" b="0" i="0" kern="1200">
                <a:solidFill>
                  <a:schemeClr val="tx1"/>
                </a:solidFill>
                <a:effectLst/>
                <a:latin typeface="+mn-lt"/>
                <a:ea typeface="+mn-ea"/>
                <a:cs typeface="+mn-cs"/>
              </a:rPr>
              <a:t>the training data and some observable variables.</a:t>
            </a:r>
          </a:p>
          <a:p>
            <a:endParaRPr lang="en-US"/>
          </a:p>
        </p:txBody>
      </p:sp>
      <p:sp>
        <p:nvSpPr>
          <p:cNvPr id="4" name="Slide Number Placeholder 3"/>
          <p:cNvSpPr>
            <a:spLocks noGrp="1"/>
          </p:cNvSpPr>
          <p:nvPr>
            <p:ph type="sldNum" sz="quarter" idx="5"/>
          </p:nvPr>
        </p:nvSpPr>
        <p:spPr/>
        <p:txBody>
          <a:bodyPr/>
          <a:lstStyle/>
          <a:p>
            <a:fld id="{DD57684D-EEA5-0746-AF09-E0EC1D9FC972}" type="slidenum">
              <a:rPr lang="en-US" smtClean="0"/>
              <a:t>36</a:t>
            </a:fld>
            <a:endParaRPr lang="en-US"/>
          </a:p>
        </p:txBody>
      </p:sp>
    </p:spTree>
    <p:extLst>
      <p:ext uri="{BB962C8B-B14F-4D97-AF65-F5344CB8AC3E}">
        <p14:creationId xmlns:p14="http://schemas.microsoft.com/office/powerpoint/2010/main" val="769459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talked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HMM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yesterday’s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class,</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We have briefly discussed how to train this model, </a:t>
            </a:r>
          </a:p>
          <a:p>
            <a:r>
              <a:rPr lang="en-US" sz="1200" b="0" i="0" kern="1200" dirty="0">
                <a:solidFill>
                  <a:schemeClr val="tx1"/>
                </a:solidFill>
                <a:effectLst/>
                <a:latin typeface="+mn-lt"/>
                <a:ea typeface="+mn-ea"/>
                <a:cs typeface="+mn-cs"/>
              </a:rPr>
              <a:t>now how can we apply this to our texts?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37</a:t>
            </a:fld>
            <a:endParaRPr lang="en-US"/>
          </a:p>
        </p:txBody>
      </p:sp>
    </p:spTree>
    <p:extLst>
      <p:ext uri="{BB962C8B-B14F-4D97-AF65-F5344CB8AC3E}">
        <p14:creationId xmlns:p14="http://schemas.microsoft.com/office/powerpoint/2010/main" val="2310833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slide is just a motivation for </a:t>
            </a:r>
          </a:p>
          <a:p>
            <a:r>
              <a:rPr lang="en-US" sz="1200" b="0" i="0" kern="1200" dirty="0">
                <a:solidFill>
                  <a:schemeClr val="tx1"/>
                </a:solidFill>
                <a:effectLst/>
                <a:latin typeface="+mn-lt"/>
                <a:ea typeface="+mn-ea"/>
                <a:cs typeface="+mn-cs"/>
              </a:rPr>
              <a:t>the next video, to show you that it is actually not that simple problem. </a:t>
            </a:r>
          </a:p>
          <a:p>
            <a:r>
              <a:rPr lang="en-US" sz="1200" b="0" i="0" kern="1200" dirty="0">
                <a:solidFill>
                  <a:schemeClr val="tx1"/>
                </a:solidFill>
                <a:effectLst/>
                <a:latin typeface="+mn-lt"/>
                <a:ea typeface="+mn-ea"/>
                <a:cs typeface="+mn-cs"/>
              </a:rPr>
              <a:t>So for example, you can see a sequence of words, a bear likes honey, and </a:t>
            </a:r>
          </a:p>
          <a:p>
            <a:r>
              <a:rPr lang="en-US" sz="1200" b="0" i="0" kern="1200" dirty="0">
                <a:solidFill>
                  <a:schemeClr val="tx1"/>
                </a:solidFill>
                <a:effectLst/>
                <a:latin typeface="+mn-lt"/>
                <a:ea typeface="+mn-ea"/>
                <a:cs typeface="+mn-cs"/>
              </a:rPr>
              <a:t>you can see that it can be decoded in different ways. </a:t>
            </a:r>
          </a:p>
          <a:p>
            <a:r>
              <a:rPr lang="en-US" sz="1200" b="0" i="0" kern="1200" dirty="0">
                <a:solidFill>
                  <a:schemeClr val="tx1"/>
                </a:solidFill>
                <a:effectLst/>
                <a:latin typeface="+mn-lt"/>
                <a:ea typeface="+mn-ea"/>
                <a:cs typeface="+mn-cs"/>
              </a:rPr>
              <a:t>So the sequence of text in the top and in the bottom of the slides are both valid. </a:t>
            </a:r>
          </a:p>
          <a:p>
            <a:r>
              <a:rPr lang="en-US" sz="1200" b="0" i="0" kern="1200" dirty="0">
                <a:solidFill>
                  <a:schemeClr val="tx1"/>
                </a:solidFill>
                <a:effectLst/>
                <a:latin typeface="+mn-lt"/>
                <a:ea typeface="+mn-ea"/>
                <a:cs typeface="+mn-cs"/>
              </a:rPr>
              <a:t>So both sequences could generate this piece of text, right? </a:t>
            </a:r>
          </a:p>
          <a:p>
            <a:r>
              <a:rPr lang="en-US" sz="1200" b="0" i="0" kern="1200" dirty="0">
                <a:solidFill>
                  <a:schemeClr val="tx1"/>
                </a:solidFill>
                <a:effectLst/>
                <a:latin typeface="+mn-lt"/>
                <a:ea typeface="+mn-ea"/>
                <a:cs typeface="+mn-cs"/>
              </a:rPr>
              <a:t>This is because we have very ambiguous language. </a:t>
            </a:r>
          </a:p>
          <a:p>
            <a:r>
              <a:rPr lang="en-US" sz="1200" b="0" i="0" kern="1200" dirty="0">
                <a:solidFill>
                  <a:schemeClr val="tx1"/>
                </a:solidFill>
                <a:effectLst/>
                <a:latin typeface="+mn-lt"/>
                <a:ea typeface="+mn-ea"/>
                <a:cs typeface="+mn-cs"/>
              </a:rPr>
              <a:t>For example, likes can be noun, or </a:t>
            </a:r>
          </a:p>
          <a:p>
            <a:r>
              <a:rPr lang="en-US" sz="1200" b="0" i="0" kern="1200" dirty="0">
                <a:solidFill>
                  <a:schemeClr val="tx1"/>
                </a:solidFill>
                <a:effectLst/>
                <a:latin typeface="+mn-lt"/>
                <a:ea typeface="+mn-ea"/>
                <a:cs typeface="+mn-cs"/>
              </a:rPr>
              <a:t>verb, or something else maybe, if we think about it.</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38</a:t>
            </a:fld>
            <a:endParaRPr lang="en-US"/>
          </a:p>
        </p:txBody>
      </p:sp>
    </p:spTree>
    <p:extLst>
      <p:ext uri="{BB962C8B-B14F-4D97-AF65-F5344CB8AC3E}">
        <p14:creationId xmlns:p14="http://schemas.microsoft.com/office/powerpoint/2010/main" val="1702310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Okay, then how can we generate the most </a:t>
            </a:r>
          </a:p>
          <a:p>
            <a:r>
              <a:rPr lang="en-US" sz="1200" b="0" i="0" kern="1200" dirty="0">
                <a:solidFill>
                  <a:schemeClr val="tx1"/>
                </a:solidFill>
                <a:effectLst/>
                <a:latin typeface="+mn-lt"/>
                <a:ea typeface="+mn-ea"/>
                <a:cs typeface="+mn-cs"/>
              </a:rPr>
              <a:t>probable sequence of text given a piece of text?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called decoding problem, and this is formalized in the bottom of the slide. </a:t>
            </a:r>
          </a:p>
          <a:p>
            <a:r>
              <a:rPr lang="en-US" sz="1200" b="0" i="0" kern="1200" dirty="0">
                <a:solidFill>
                  <a:schemeClr val="tx1"/>
                </a:solidFill>
                <a:effectLst/>
                <a:latin typeface="+mn-lt"/>
                <a:ea typeface="+mn-ea"/>
                <a:cs typeface="+mn-cs"/>
              </a:rPr>
              <a:t>So we need to find y which maximizes the probability of y given 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as we have briefly discussed, it would be the same as y </a:t>
            </a:r>
          </a:p>
          <a:p>
            <a:r>
              <a:rPr lang="en-US" sz="1200" b="0" i="0" kern="1200" dirty="0">
                <a:solidFill>
                  <a:schemeClr val="tx1"/>
                </a:solidFill>
                <a:effectLst/>
                <a:latin typeface="+mn-lt"/>
                <a:ea typeface="+mn-ea"/>
                <a:cs typeface="+mn-cs"/>
              </a:rPr>
              <a:t>that maximizes the probability of both variables.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could we probably just compute the probabilities of </a:t>
            </a:r>
          </a:p>
          <a:p>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ys</a:t>
            </a:r>
            <a:r>
              <a:rPr lang="en-US" sz="1200" b="0" i="0" kern="1200" dirty="0">
                <a:solidFill>
                  <a:schemeClr val="tx1"/>
                </a:solidFill>
                <a:effectLst/>
                <a:latin typeface="+mn-lt"/>
                <a:ea typeface="+mn-ea"/>
                <a:cs typeface="+mn-cs"/>
              </a:rPr>
              <a:t>, and then choose the best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Well not actually, </a:t>
            </a:r>
          </a:p>
          <a:p>
            <a:r>
              <a:rPr lang="en-US" sz="1200" b="0" i="0" kern="1200" dirty="0">
                <a:solidFill>
                  <a:schemeClr val="tx1"/>
                </a:solidFill>
                <a:effectLst/>
                <a:latin typeface="+mn-lt"/>
                <a:ea typeface="+mn-ea"/>
                <a:cs typeface="+mn-cs"/>
              </a:rPr>
              <a:t>because this brute force approach would be really slow, right? </a:t>
            </a:r>
          </a:p>
          <a:p>
            <a:r>
              <a:rPr lang="en-US" sz="1200" b="0" i="0" kern="1200" dirty="0">
                <a:solidFill>
                  <a:schemeClr val="tx1"/>
                </a:solidFill>
                <a:effectLst/>
                <a:latin typeface="+mn-lt"/>
                <a:ea typeface="+mn-ea"/>
                <a:cs typeface="+mn-cs"/>
              </a:rPr>
              <a:t>Or maybe not feasible at all, </a:t>
            </a:r>
          </a:p>
          <a:p>
            <a:r>
              <a:rPr lang="en-US" sz="1200" b="0" i="0" kern="1200" dirty="0">
                <a:solidFill>
                  <a:schemeClr val="tx1"/>
                </a:solidFill>
                <a:effectLst/>
                <a:latin typeface="+mn-lt"/>
                <a:ea typeface="+mn-ea"/>
                <a:cs typeface="+mn-cs"/>
              </a:rPr>
              <a:t>because you have very many different sequences of text. </a:t>
            </a:r>
          </a:p>
          <a:p>
            <a:r>
              <a:rPr lang="en-US" sz="1200" b="0" i="0" kern="1200" dirty="0">
                <a:solidFill>
                  <a:schemeClr val="tx1"/>
                </a:solidFill>
                <a:effectLst/>
                <a:latin typeface="+mn-lt"/>
                <a:ea typeface="+mn-ea"/>
                <a:cs typeface="+mn-cs"/>
              </a:rPr>
              <a:t>Let's say you have big T which is the length of the sentence, and </a:t>
            </a:r>
          </a:p>
          <a:p>
            <a:r>
              <a:rPr lang="en-US" sz="1200" b="0" i="0" kern="1200" dirty="0">
                <a:solidFill>
                  <a:schemeClr val="tx1"/>
                </a:solidFill>
                <a:effectLst/>
                <a:latin typeface="+mn-lt"/>
                <a:ea typeface="+mn-ea"/>
                <a:cs typeface="+mn-cs"/>
              </a:rPr>
              <a:t>you have 10 possible states. </a:t>
            </a:r>
          </a:p>
          <a:p>
            <a:r>
              <a:rPr lang="en-US" sz="1200" b="0" i="0" kern="1200" dirty="0">
                <a:solidFill>
                  <a:schemeClr val="tx1"/>
                </a:solidFill>
                <a:effectLst/>
                <a:latin typeface="+mn-lt"/>
                <a:ea typeface="+mn-ea"/>
                <a:cs typeface="+mn-cs"/>
              </a:rPr>
              <a:t>Then you will have T to the power of 10 different sequences, right? </a:t>
            </a:r>
          </a:p>
          <a:p>
            <a:r>
              <a:rPr lang="en-US" sz="1200" b="0" i="0" kern="1200" dirty="0">
                <a:solidFill>
                  <a:schemeClr val="tx1"/>
                </a:solidFill>
                <a:effectLst/>
                <a:latin typeface="+mn-lt"/>
                <a:ea typeface="+mn-ea"/>
                <a:cs typeface="+mn-cs"/>
              </a:rPr>
              <a:t>So this is too much, but fortunately there is </a:t>
            </a:r>
          </a:p>
          <a:p>
            <a:r>
              <a:rPr lang="en-US" sz="1200" b="0" i="0" kern="1200" dirty="0">
                <a:solidFill>
                  <a:schemeClr val="tx1"/>
                </a:solidFill>
                <a:effectLst/>
                <a:latin typeface="+mn-lt"/>
                <a:ea typeface="+mn-ea"/>
                <a:cs typeface="+mn-cs"/>
              </a:rPr>
              <a:t>an algorithm based on dynamic programming that can help us to do this effectively.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39</a:t>
            </a:fld>
            <a:endParaRPr lang="en-US"/>
          </a:p>
        </p:txBody>
      </p:sp>
    </p:spTree>
    <p:extLst>
      <p:ext uri="{BB962C8B-B14F-4D97-AF65-F5344CB8AC3E}">
        <p14:creationId xmlns:p14="http://schemas.microsoft.com/office/powerpoint/2010/main" val="2248125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would like to find a sequence of text that is </a:t>
            </a:r>
          </a:p>
          <a:p>
            <a:r>
              <a:rPr lang="en-US" sz="1200" b="0" i="0" kern="1200" dirty="0">
                <a:solidFill>
                  <a:schemeClr val="tx1"/>
                </a:solidFill>
                <a:effectLst/>
                <a:latin typeface="+mn-lt"/>
                <a:ea typeface="+mn-ea"/>
                <a:cs typeface="+mn-cs"/>
              </a:rPr>
              <a:t>the most probable to generate our output sentence.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we can do it straightforwardly. </a:t>
            </a:r>
          </a:p>
          <a:p>
            <a:r>
              <a:rPr lang="en-US" sz="1200" b="0" i="0" kern="1200" dirty="0">
                <a:solidFill>
                  <a:schemeClr val="tx1"/>
                </a:solidFill>
                <a:effectLst/>
                <a:latin typeface="+mn-lt"/>
                <a:ea typeface="+mn-ea"/>
                <a:cs typeface="+mn-cs"/>
              </a:rPr>
              <a:t>So let us first start with finding the most probable sequences of text, </a:t>
            </a:r>
          </a:p>
          <a:p>
            <a:r>
              <a:rPr lang="en-US" sz="1200" b="0" i="0" kern="1200" dirty="0">
                <a:solidFill>
                  <a:schemeClr val="tx1"/>
                </a:solidFill>
                <a:effectLst/>
                <a:latin typeface="+mn-lt"/>
                <a:ea typeface="+mn-ea"/>
                <a:cs typeface="+mn-cs"/>
              </a:rPr>
              <a:t>up to the moment t, that finishes in the state s. </a:t>
            </a:r>
          </a:p>
          <a:p>
            <a:r>
              <a:rPr lang="en-US" sz="1200" b="0" i="0" kern="1200" dirty="0">
                <a:solidFill>
                  <a:schemeClr val="tx1"/>
                </a:solidFill>
                <a:effectLst/>
                <a:latin typeface="+mn-lt"/>
                <a:ea typeface="+mn-ea"/>
                <a:cs typeface="+mn-cs"/>
              </a:rPr>
              <a:t>So those big </a:t>
            </a:r>
            <a:r>
              <a:rPr lang="en-US" sz="1200" b="0" i="0" kern="1200" dirty="0" err="1">
                <a:solidFill>
                  <a:schemeClr val="tx1"/>
                </a:solidFill>
                <a:effectLst/>
                <a:latin typeface="+mn-lt"/>
                <a:ea typeface="+mn-ea"/>
                <a:cs typeface="+mn-cs"/>
              </a:rPr>
              <a:t>Qt,s</a:t>
            </a:r>
            <a:r>
              <a:rPr lang="en-US" sz="1200" b="0" i="0" kern="1200" dirty="0">
                <a:solidFill>
                  <a:schemeClr val="tx1"/>
                </a:solidFill>
                <a:effectLst/>
                <a:latin typeface="+mn-lt"/>
                <a:ea typeface="+mn-ea"/>
                <a:cs typeface="+mn-cs"/>
              </a:rPr>
              <a:t> things. </a:t>
            </a:r>
          </a:p>
          <a:p>
            <a:r>
              <a:rPr lang="en-US" sz="1200" b="0" i="0" kern="1200" dirty="0">
                <a:solidFill>
                  <a:schemeClr val="tx1"/>
                </a:solidFill>
                <a:effectLst/>
                <a:latin typeface="+mn-lt"/>
                <a:ea typeface="+mn-ea"/>
                <a:cs typeface="+mn-cs"/>
              </a:rPr>
              <a:t>And let us denote by small </a:t>
            </a:r>
            <a:r>
              <a:rPr lang="en-US" sz="1200" b="0" i="0" kern="1200" dirty="0" err="1">
                <a:solidFill>
                  <a:schemeClr val="tx1"/>
                </a:solidFill>
                <a:effectLst/>
                <a:latin typeface="+mn-lt"/>
                <a:ea typeface="+mn-ea"/>
                <a:cs typeface="+mn-cs"/>
              </a:rPr>
              <a:t>qt,s</a:t>
            </a:r>
            <a:r>
              <a:rPr lang="en-US" sz="1200" b="0" i="0" kern="1200" dirty="0">
                <a:solidFill>
                  <a:schemeClr val="tx1"/>
                </a:solidFill>
                <a:effectLst/>
                <a:latin typeface="+mn-lt"/>
                <a:ea typeface="+mn-ea"/>
                <a:cs typeface="+mn-cs"/>
              </a:rPr>
              <a:t> the probabilities of those sequences.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how can we compute those probabilities effectively?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say that once we have computed them for the time moment t-1, </a:t>
            </a:r>
          </a:p>
          <a:p>
            <a:r>
              <a:rPr lang="en-US" sz="1200" b="0" i="0" kern="1200" dirty="0">
                <a:solidFill>
                  <a:schemeClr val="tx1"/>
                </a:solidFill>
                <a:effectLst/>
                <a:latin typeface="+mn-lt"/>
                <a:ea typeface="+mn-ea"/>
                <a:cs typeface="+mn-cs"/>
              </a:rPr>
              <a:t>we can use that to compute the next probabilities for the next time moment. </a:t>
            </a:r>
          </a:p>
          <a:p>
            <a:r>
              <a:rPr lang="en-US" sz="1200" b="0" i="0" kern="1200" dirty="0">
                <a:solidFill>
                  <a:schemeClr val="tx1"/>
                </a:solidFill>
                <a:effectLst/>
                <a:latin typeface="+mn-lt"/>
                <a:ea typeface="+mn-ea"/>
                <a:cs typeface="+mn-cs"/>
              </a:rPr>
              <a:t>How do we do this? </a:t>
            </a:r>
          </a:p>
          <a:p>
            <a:r>
              <a:rPr lang="en-US" sz="1200" b="0" i="0" kern="1200" dirty="0">
                <a:solidFill>
                  <a:schemeClr val="tx1"/>
                </a:solidFill>
                <a:effectLst/>
                <a:latin typeface="+mn-lt"/>
                <a:ea typeface="+mn-ea"/>
                <a:cs typeface="+mn-cs"/>
              </a:rPr>
              <a:t>Well we see that we have our transition probabilities and </a:t>
            </a:r>
          </a:p>
          <a:p>
            <a:r>
              <a:rPr lang="en-US" sz="1200" b="0" i="0" kern="1200" dirty="0">
                <a:solidFill>
                  <a:schemeClr val="tx1"/>
                </a:solidFill>
                <a:effectLst/>
                <a:latin typeface="+mn-lt"/>
                <a:ea typeface="+mn-ea"/>
                <a:cs typeface="+mn-cs"/>
              </a:rPr>
              <a:t>output probabilities, as is said by the Hidden Markov Model. </a:t>
            </a:r>
          </a:p>
          <a:p>
            <a:r>
              <a:rPr lang="en-US" sz="1200" b="0" i="0" kern="1200" dirty="0">
                <a:solidFill>
                  <a:schemeClr val="tx1"/>
                </a:solidFill>
                <a:effectLst/>
                <a:latin typeface="+mn-lt"/>
                <a:ea typeface="+mn-ea"/>
                <a:cs typeface="+mn-cs"/>
              </a:rPr>
              <a:t>And then we have these green qt-1 probabilities that hide the transition </a:t>
            </a:r>
          </a:p>
          <a:p>
            <a:r>
              <a:rPr lang="en-US" sz="1200" b="0" i="0" kern="1200" dirty="0">
                <a:solidFill>
                  <a:schemeClr val="tx1"/>
                </a:solidFill>
                <a:effectLst/>
                <a:latin typeface="+mn-lt"/>
                <a:ea typeface="+mn-ea"/>
                <a:cs typeface="+mn-cs"/>
              </a:rPr>
              <a:t>probabilities and output probabilities for all the previous time moments. </a:t>
            </a:r>
          </a:p>
          <a:p>
            <a:r>
              <a:rPr lang="en-US" sz="1200" b="0" i="0" kern="1200" dirty="0">
                <a:solidFill>
                  <a:schemeClr val="tx1"/>
                </a:solidFill>
                <a:effectLst/>
                <a:latin typeface="+mn-lt"/>
                <a:ea typeface="+mn-ea"/>
                <a:cs typeface="+mn-cs"/>
              </a:rPr>
              <a:t>Okay, and then we apply maximum because remember, </a:t>
            </a:r>
          </a:p>
          <a:p>
            <a:r>
              <a:rPr lang="en-US" sz="1200" b="0" i="0" kern="1200" dirty="0">
                <a:solidFill>
                  <a:schemeClr val="tx1"/>
                </a:solidFill>
                <a:effectLst/>
                <a:latin typeface="+mn-lt"/>
                <a:ea typeface="+mn-ea"/>
                <a:cs typeface="+mn-cs"/>
              </a:rPr>
              <a:t>we are only interested in the most probable sequences.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when we compute these probabilities we are also interested </a:t>
            </a:r>
          </a:p>
          <a:p>
            <a:r>
              <a:rPr lang="en-US" sz="1200" b="0" i="0" kern="1200" dirty="0">
                <a:solidFill>
                  <a:schemeClr val="tx1"/>
                </a:solidFill>
                <a:effectLst/>
                <a:latin typeface="+mn-lt"/>
                <a:ea typeface="+mn-ea"/>
                <a:cs typeface="+mn-cs"/>
              </a:rPr>
              <a:t>in the argmax, because the argmax will tell us </a:t>
            </a:r>
          </a:p>
          <a:p>
            <a:r>
              <a:rPr lang="en-US" sz="1200" b="0" i="0" kern="1200" dirty="0">
                <a:solidFill>
                  <a:schemeClr val="tx1"/>
                </a:solidFill>
                <a:effectLst/>
                <a:latin typeface="+mn-lt"/>
                <a:ea typeface="+mn-ea"/>
                <a:cs typeface="+mn-cs"/>
              </a:rPr>
              <a:t>what are the states where these probabilities can be found.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40</a:t>
            </a:fld>
            <a:endParaRPr lang="en-US"/>
          </a:p>
        </p:txBody>
      </p:sp>
    </p:spTree>
    <p:extLst>
      <p:ext uri="{BB962C8B-B14F-4D97-AF65-F5344CB8AC3E}">
        <p14:creationId xmlns:p14="http://schemas.microsoft.com/office/powerpoint/2010/main" val="673892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say that we have some Hidden Markov Model, and it is already trained for us. </a:t>
            </a:r>
          </a:p>
          <a:p>
            <a:r>
              <a:rPr lang="en-US" sz="1200" b="0" i="0" kern="1200" dirty="0">
                <a:solidFill>
                  <a:schemeClr val="tx1"/>
                </a:solidFill>
                <a:effectLst/>
                <a:latin typeface="+mn-lt"/>
                <a:ea typeface="+mn-ea"/>
                <a:cs typeface="+mn-cs"/>
              </a:rPr>
              <a:t>So this is A matrix, </a:t>
            </a:r>
          </a:p>
          <a:p>
            <a:r>
              <a:rPr lang="en-US" sz="1200" b="0" i="0" kern="1200" dirty="0">
                <a:solidFill>
                  <a:schemeClr val="tx1"/>
                </a:solidFill>
                <a:effectLst/>
                <a:latin typeface="+mn-lt"/>
                <a:ea typeface="+mn-ea"/>
                <a:cs typeface="+mn-cs"/>
              </a:rPr>
              <a:t>which has probabilities of some states given some other states, right? </a:t>
            </a:r>
          </a:p>
          <a:p>
            <a:r>
              <a:rPr lang="en-US" sz="1200" b="0" i="0" kern="1200" dirty="0">
                <a:solidFill>
                  <a:schemeClr val="tx1"/>
                </a:solidFill>
                <a:effectLst/>
                <a:latin typeface="+mn-lt"/>
                <a:ea typeface="+mn-ea"/>
                <a:cs typeface="+mn-cs"/>
              </a:rPr>
              <a:t>Our transition probabilities. </a:t>
            </a:r>
          </a:p>
          <a:p>
            <a:r>
              <a:rPr lang="en-US" sz="1200" b="0" i="0" kern="1200" dirty="0">
                <a:solidFill>
                  <a:schemeClr val="tx1"/>
                </a:solidFill>
                <a:effectLst/>
                <a:latin typeface="+mn-lt"/>
                <a:ea typeface="+mn-ea"/>
                <a:cs typeface="+mn-cs"/>
              </a:rPr>
              <a:t>Each row sums into 1, which means that we have indeed correct probabilities</a:t>
            </a:r>
          </a:p>
          <a:p>
            <a:endParaRPr lang="en-US" dirty="0"/>
          </a:p>
          <a:p>
            <a:r>
              <a:rPr lang="en-US" sz="1200" b="0" i="0" kern="1200" dirty="0">
                <a:solidFill>
                  <a:schemeClr val="tx1"/>
                </a:solidFill>
                <a:effectLst/>
                <a:latin typeface="+mn-lt"/>
                <a:ea typeface="+mn-ea"/>
                <a:cs typeface="+mn-cs"/>
              </a:rPr>
              <a:t>So if you remember from the previous video, </a:t>
            </a:r>
          </a:p>
          <a:p>
            <a:r>
              <a:rPr lang="en-US" sz="1200" b="0" i="0" kern="1200" dirty="0">
                <a:solidFill>
                  <a:schemeClr val="tx1"/>
                </a:solidFill>
                <a:effectLst/>
                <a:latin typeface="+mn-lt"/>
                <a:ea typeface="+mn-ea"/>
                <a:cs typeface="+mn-cs"/>
              </a:rPr>
              <a:t>we had also our special start state. </a:t>
            </a:r>
          </a:p>
          <a:p>
            <a:r>
              <a:rPr lang="en-US" sz="1200" b="0" i="0" kern="1200" dirty="0">
                <a:solidFill>
                  <a:schemeClr val="tx1"/>
                </a:solidFill>
                <a:effectLst/>
                <a:latin typeface="+mn-lt"/>
                <a:ea typeface="+mn-ea"/>
                <a:cs typeface="+mn-cs"/>
              </a:rPr>
              <a:t>And we will need to have a special first row in this matrix that will </a:t>
            </a:r>
          </a:p>
          <a:p>
            <a:r>
              <a:rPr lang="en-US" sz="1200" b="0" i="0" kern="1200" dirty="0">
                <a:solidFill>
                  <a:schemeClr val="tx1"/>
                </a:solidFill>
                <a:effectLst/>
                <a:latin typeface="+mn-lt"/>
                <a:ea typeface="+mn-ea"/>
                <a:cs typeface="+mn-cs"/>
              </a:rPr>
              <a:t>have the probabilities of some states given this special start state.</a:t>
            </a:r>
          </a:p>
          <a:p>
            <a:endParaRPr lang="en-US" dirty="0"/>
          </a:p>
          <a:p>
            <a:r>
              <a:rPr lang="en-US" sz="1200" b="0" i="0" kern="1200" dirty="0">
                <a:solidFill>
                  <a:schemeClr val="tx1"/>
                </a:solidFill>
                <a:effectLst/>
                <a:latin typeface="+mn-lt"/>
                <a:ea typeface="+mn-ea"/>
                <a:cs typeface="+mn-cs"/>
              </a:rPr>
              <a:t>For now, let's say that this row is just filled with equal probabilities, so </a:t>
            </a:r>
          </a:p>
          <a:p>
            <a:r>
              <a:rPr lang="en-US" sz="1200" b="0" i="0" kern="1200" dirty="0">
                <a:solidFill>
                  <a:schemeClr val="tx1"/>
                </a:solidFill>
                <a:effectLst/>
                <a:latin typeface="+mn-lt"/>
                <a:ea typeface="+mn-ea"/>
                <a:cs typeface="+mn-cs"/>
              </a:rPr>
              <a:t>it is just a uniform distribution.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41</a:t>
            </a:fld>
            <a:endParaRPr lang="en-US"/>
          </a:p>
        </p:txBody>
      </p:sp>
    </p:spTree>
    <p:extLst>
      <p:ext uri="{BB962C8B-B14F-4D97-AF65-F5344CB8AC3E}">
        <p14:creationId xmlns:p14="http://schemas.microsoft.com/office/powerpoint/2010/main" val="4205760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have this B matrix which tells us the probabilities </a:t>
            </a:r>
          </a:p>
          <a:p>
            <a:r>
              <a:rPr lang="en-US" sz="1200" b="0" i="0" kern="1200" dirty="0">
                <a:solidFill>
                  <a:schemeClr val="tx1"/>
                </a:solidFill>
                <a:effectLst/>
                <a:latin typeface="+mn-lt"/>
                <a:ea typeface="+mn-ea"/>
                <a:cs typeface="+mn-cs"/>
              </a:rPr>
              <a:t>of the output tokens given some states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42</a:t>
            </a:fld>
            <a:endParaRPr lang="en-US"/>
          </a:p>
        </p:txBody>
      </p:sp>
    </p:spTree>
    <p:extLst>
      <p:ext uri="{BB962C8B-B14F-4D97-AF65-F5344CB8AC3E}">
        <p14:creationId xmlns:p14="http://schemas.microsoft.com/office/powerpoint/2010/main" val="2863059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how can we compute the probabilities for the next time moment?</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43</a:t>
            </a:fld>
            <a:endParaRPr lang="en-US"/>
          </a:p>
        </p:txBody>
      </p:sp>
    </p:spTree>
    <p:extLst>
      <p:ext uri="{BB962C8B-B14F-4D97-AF65-F5344CB8AC3E}">
        <p14:creationId xmlns:p14="http://schemas.microsoft.com/office/powerpoint/2010/main" val="1767624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the first state, for ADJ state, </a:t>
            </a:r>
          </a:p>
          <a:p>
            <a:r>
              <a:rPr lang="en-US" sz="1200" b="0" i="0" kern="1200" dirty="0">
                <a:solidFill>
                  <a:schemeClr val="tx1"/>
                </a:solidFill>
                <a:effectLst/>
                <a:latin typeface="+mn-lt"/>
                <a:ea typeface="+mn-ea"/>
                <a:cs typeface="+mn-cs"/>
              </a:rPr>
              <a:t>we can try to go from different previous states. </a:t>
            </a:r>
          </a:p>
          <a:p>
            <a:r>
              <a:rPr lang="en-US" sz="1200" b="0" i="0" kern="1200" dirty="0">
                <a:solidFill>
                  <a:schemeClr val="tx1"/>
                </a:solidFill>
                <a:effectLst/>
                <a:latin typeface="+mn-lt"/>
                <a:ea typeface="+mn-ea"/>
                <a:cs typeface="+mn-cs"/>
              </a:rPr>
              <a:t>And we have transition probabilities, different transition probabilities for </a:t>
            </a:r>
          </a:p>
          <a:p>
            <a:r>
              <a:rPr lang="en-US" sz="1200" b="0" i="0" kern="1200" dirty="0">
                <a:solidFill>
                  <a:schemeClr val="tx1"/>
                </a:solidFill>
                <a:effectLst/>
                <a:latin typeface="+mn-lt"/>
                <a:ea typeface="+mn-ea"/>
                <a:cs typeface="+mn-cs"/>
              </a:rPr>
              <a:t>each of them. </a:t>
            </a:r>
          </a:p>
          <a:p>
            <a:r>
              <a:rPr lang="en-US" sz="1200" b="0" i="0" kern="1200" dirty="0">
                <a:solidFill>
                  <a:schemeClr val="tx1"/>
                </a:solidFill>
                <a:effectLst/>
                <a:latin typeface="+mn-lt"/>
                <a:ea typeface="+mn-ea"/>
                <a:cs typeface="+mn-cs"/>
              </a:rPr>
              <a:t>And we have also the output probabilities to generate likes in this case.</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44</a:t>
            </a:fld>
            <a:endParaRPr lang="en-US"/>
          </a:p>
        </p:txBody>
      </p:sp>
    </p:spTree>
    <p:extLst>
      <p:ext uri="{BB962C8B-B14F-4D97-AF65-F5344CB8AC3E}">
        <p14:creationId xmlns:p14="http://schemas.microsoft.com/office/powerpoint/2010/main" val="151402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been used everywhere.</a:t>
            </a:r>
          </a:p>
          <a:p>
            <a:endParaRPr lang="en-US" dirty="0"/>
          </a:p>
          <a:p>
            <a:r>
              <a:rPr lang="en-US" dirty="0"/>
              <a:t>Automatically reply by </a:t>
            </a:r>
            <a:r>
              <a:rPr lang="en-US" dirty="0" err="1"/>
              <a:t>gmail</a:t>
            </a:r>
            <a:r>
              <a:rPr lang="en-US" dirty="0"/>
              <a:t>. </a:t>
            </a:r>
          </a:p>
        </p:txBody>
      </p:sp>
      <p:sp>
        <p:nvSpPr>
          <p:cNvPr id="4" name="Slide Number Placeholder 3"/>
          <p:cNvSpPr>
            <a:spLocks noGrp="1"/>
          </p:cNvSpPr>
          <p:nvPr>
            <p:ph type="sldNum" sz="quarter" idx="5"/>
          </p:nvPr>
        </p:nvSpPr>
        <p:spPr/>
        <p:txBody>
          <a:bodyPr/>
          <a:lstStyle/>
          <a:p>
            <a:fld id="{DD57684D-EEA5-0746-AF09-E0EC1D9FC972}" type="slidenum">
              <a:rPr lang="en-US" smtClean="0"/>
              <a:t>5</a:t>
            </a:fld>
            <a:endParaRPr lang="en-US"/>
          </a:p>
        </p:txBody>
      </p:sp>
    </p:spTree>
    <p:extLst>
      <p:ext uri="{BB962C8B-B14F-4D97-AF65-F5344CB8AC3E}">
        <p14:creationId xmlns:p14="http://schemas.microsoft.com/office/powerpoint/2010/main" val="1281478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45</a:t>
            </a:fld>
            <a:endParaRPr lang="en-US"/>
          </a:p>
        </p:txBody>
      </p:sp>
    </p:spTree>
    <p:extLst>
      <p:ext uri="{BB962C8B-B14F-4D97-AF65-F5344CB8AC3E}">
        <p14:creationId xmlns:p14="http://schemas.microsoft.com/office/powerpoint/2010/main" val="2642078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 need to find maximum, so we need to find the best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in this case, it will be this one. </a:t>
            </a:r>
          </a:p>
          <a:p>
            <a:r>
              <a:rPr lang="en-US" sz="1200" b="0" i="0" kern="1200" dirty="0">
                <a:solidFill>
                  <a:schemeClr val="tx1"/>
                </a:solidFill>
                <a:effectLst/>
                <a:latin typeface="+mn-lt"/>
                <a:ea typeface="+mn-ea"/>
                <a:cs typeface="+mn-cs"/>
              </a:rPr>
              <a:t>So we find this way, and </a:t>
            </a:r>
          </a:p>
          <a:p>
            <a:r>
              <a:rPr lang="en-US" sz="1200" b="0" i="0" kern="1200" dirty="0">
                <a:solidFill>
                  <a:schemeClr val="tx1"/>
                </a:solidFill>
                <a:effectLst/>
                <a:latin typeface="+mn-lt"/>
                <a:ea typeface="+mn-ea"/>
                <a:cs typeface="+mn-cs"/>
              </a:rPr>
              <a:t>we say that the probability is now composed by three things. </a:t>
            </a:r>
          </a:p>
          <a:p>
            <a:r>
              <a:rPr lang="en-US" sz="1200" b="0" i="0" kern="1200" dirty="0">
                <a:solidFill>
                  <a:schemeClr val="tx1"/>
                </a:solidFill>
                <a:effectLst/>
                <a:latin typeface="+mn-lt"/>
                <a:ea typeface="+mn-ea"/>
                <a:cs typeface="+mn-cs"/>
              </a:rPr>
              <a:t>The previous probability that we had so far, the transition probability, and </a:t>
            </a:r>
          </a:p>
          <a:p>
            <a:r>
              <a:rPr lang="en-US" sz="1200" b="0" i="0" kern="1200" dirty="0">
                <a:solidFill>
                  <a:schemeClr val="tx1"/>
                </a:solidFill>
                <a:effectLst/>
                <a:latin typeface="+mn-lt"/>
                <a:ea typeface="+mn-ea"/>
                <a:cs typeface="+mn-cs"/>
              </a:rPr>
              <a:t>the output probability.</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46</a:t>
            </a:fld>
            <a:endParaRPr lang="en-US"/>
          </a:p>
        </p:txBody>
      </p:sp>
    </p:spTree>
    <p:extLst>
      <p:ext uri="{BB962C8B-B14F-4D97-AF65-F5344CB8AC3E}">
        <p14:creationId xmlns:p14="http://schemas.microsoft.com/office/powerpoint/2010/main" val="3600758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Awesome, we are done with the pictures. </a:t>
            </a:r>
          </a:p>
          <a:p>
            <a:r>
              <a:rPr lang="en-US" sz="1200" b="0" i="0" kern="1200" dirty="0">
                <a:solidFill>
                  <a:schemeClr val="tx1"/>
                </a:solidFill>
                <a:effectLst/>
                <a:latin typeface="+mn-lt"/>
                <a:ea typeface="+mn-ea"/>
                <a:cs typeface="+mn-cs"/>
              </a:rPr>
              <a:t>This slide just summarizes everything that we have already said. </a:t>
            </a:r>
          </a:p>
          <a:p>
            <a:r>
              <a:rPr lang="en-US" sz="1200" b="0" i="0" kern="1200" dirty="0">
                <a:solidFill>
                  <a:schemeClr val="tx1"/>
                </a:solidFill>
                <a:effectLst/>
                <a:latin typeface="+mn-lt"/>
                <a:ea typeface="+mn-ea"/>
                <a:cs typeface="+mn-cs"/>
              </a:rPr>
              <a:t>So to create your best path you need to first allocate an array </a:t>
            </a:r>
          </a:p>
          <a:p>
            <a:r>
              <a:rPr lang="en-US" sz="1200" b="0" i="0" kern="1200" dirty="0">
                <a:solidFill>
                  <a:schemeClr val="tx1"/>
                </a:solidFill>
                <a:effectLst/>
                <a:latin typeface="+mn-lt"/>
                <a:ea typeface="+mn-ea"/>
                <a:cs typeface="+mn-cs"/>
              </a:rPr>
              <a:t>queue of the dimension the number of words in your sentence, </a:t>
            </a:r>
          </a:p>
          <a:p>
            <a:r>
              <a:rPr lang="en-US" sz="1200" b="0" i="0" kern="1200" dirty="0">
                <a:solidFill>
                  <a:schemeClr val="tx1"/>
                </a:solidFill>
                <a:effectLst/>
                <a:latin typeface="+mn-lt"/>
                <a:ea typeface="+mn-ea"/>
                <a:cs typeface="+mn-cs"/>
              </a:rPr>
              <a:t>by the number of states in your model. </a:t>
            </a:r>
          </a:p>
          <a:p>
            <a:r>
              <a:rPr lang="en-US" sz="1200" b="0" i="0" kern="1200" dirty="0">
                <a:solidFill>
                  <a:schemeClr val="tx1"/>
                </a:solidFill>
                <a:effectLst/>
                <a:latin typeface="+mn-lt"/>
                <a:ea typeface="+mn-ea"/>
                <a:cs typeface="+mn-cs"/>
              </a:rPr>
              <a:t>Then you need to fill the first column in your matrix, right? </a:t>
            </a:r>
          </a:p>
          <a:p>
            <a:r>
              <a:rPr lang="en-US" sz="1200" b="0" i="0" kern="1200" dirty="0">
                <a:solidFill>
                  <a:schemeClr val="tx1"/>
                </a:solidFill>
                <a:effectLst/>
                <a:latin typeface="+mn-lt"/>
                <a:ea typeface="+mn-ea"/>
                <a:cs typeface="+mn-cs"/>
              </a:rPr>
              <a:t>So for the first time moment it is rather easy to compute the probabilities of </a:t>
            </a:r>
          </a:p>
          <a:p>
            <a:r>
              <a:rPr lang="en-US" sz="1200" b="0" i="0" kern="1200" dirty="0">
                <a:solidFill>
                  <a:schemeClr val="tx1"/>
                </a:solidFill>
                <a:effectLst/>
                <a:latin typeface="+mn-lt"/>
                <a:ea typeface="+mn-ea"/>
                <a:cs typeface="+mn-cs"/>
              </a:rPr>
              <a:t>the states. </a:t>
            </a:r>
          </a:p>
          <a:p>
            <a:r>
              <a:rPr lang="en-US" sz="1200" b="0" i="0" kern="1200" dirty="0">
                <a:solidFill>
                  <a:schemeClr val="tx1"/>
                </a:solidFill>
                <a:effectLst/>
                <a:latin typeface="+mn-lt"/>
                <a:ea typeface="+mn-ea"/>
                <a:cs typeface="+mn-cs"/>
              </a:rPr>
              <a:t>This would be just the probabilities to come to these states </a:t>
            </a:r>
          </a:p>
          <a:p>
            <a:r>
              <a:rPr lang="en-US" sz="1200" b="0" i="0" kern="1200" dirty="0">
                <a:solidFill>
                  <a:schemeClr val="tx1"/>
                </a:solidFill>
                <a:effectLst/>
                <a:latin typeface="+mn-lt"/>
                <a:ea typeface="+mn-ea"/>
                <a:cs typeface="+mn-cs"/>
              </a:rPr>
              <a:t>from the initial start state, </a:t>
            </a:r>
          </a:p>
          <a:p>
            <a:r>
              <a:rPr lang="en-US" sz="1200" b="0" i="0" kern="1200" dirty="0">
                <a:solidFill>
                  <a:schemeClr val="tx1"/>
                </a:solidFill>
                <a:effectLst/>
                <a:latin typeface="+mn-lt"/>
                <a:ea typeface="+mn-ea"/>
                <a:cs typeface="+mn-cs"/>
              </a:rPr>
              <a:t>multiplied by the probability to output the first word in this current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after that you have a loop. </a:t>
            </a:r>
          </a:p>
          <a:p>
            <a:r>
              <a:rPr lang="en-US" sz="1200" b="0" i="0" kern="1200" dirty="0">
                <a:solidFill>
                  <a:schemeClr val="tx1"/>
                </a:solidFill>
                <a:effectLst/>
                <a:latin typeface="+mn-lt"/>
                <a:ea typeface="+mn-ea"/>
                <a:cs typeface="+mn-cs"/>
              </a:rPr>
              <a:t>So you go through all your positions in time, and you go through all your steps, </a:t>
            </a:r>
          </a:p>
          <a:p>
            <a:r>
              <a:rPr lang="en-US" sz="1200" b="0" i="0" kern="1200" dirty="0">
                <a:solidFill>
                  <a:schemeClr val="tx1"/>
                </a:solidFill>
                <a:effectLst/>
                <a:latin typeface="+mn-lt"/>
                <a:ea typeface="+mn-ea"/>
                <a:cs typeface="+mn-cs"/>
              </a:rPr>
              <a:t>and compute those max values and argmax values. </a:t>
            </a:r>
          </a:p>
          <a:p>
            <a:r>
              <a:rPr lang="en-US" sz="1200" b="0" i="0" kern="1200" dirty="0">
                <a:solidFill>
                  <a:schemeClr val="tx1"/>
                </a:solidFill>
                <a:effectLst/>
                <a:latin typeface="+mn-lt"/>
                <a:ea typeface="+mn-ea"/>
                <a:cs typeface="+mn-cs"/>
              </a:rPr>
              <a:t>After that you have your last column. </a:t>
            </a:r>
          </a:p>
          <a:p>
            <a:r>
              <a:rPr lang="en-US" sz="1200" b="0" i="0" kern="1200" dirty="0">
                <a:solidFill>
                  <a:schemeClr val="tx1"/>
                </a:solidFill>
                <a:effectLst/>
                <a:latin typeface="+mn-lt"/>
                <a:ea typeface="+mn-ea"/>
                <a:cs typeface="+mn-cs"/>
              </a:rPr>
              <a:t>You apply argmax once again to find what would be the pick for </a:t>
            </a:r>
          </a:p>
          <a:p>
            <a:r>
              <a:rPr lang="en-US" sz="1200" b="0" i="0" kern="1200" dirty="0">
                <a:solidFill>
                  <a:schemeClr val="tx1"/>
                </a:solidFill>
                <a:effectLst/>
                <a:latin typeface="+mn-lt"/>
                <a:ea typeface="+mn-ea"/>
                <a:cs typeface="+mn-cs"/>
              </a:rPr>
              <a:t>the last word in your sentence. </a:t>
            </a:r>
          </a:p>
          <a:p>
            <a:r>
              <a:rPr lang="en-US" sz="1200" b="0" i="0" kern="1200" dirty="0">
                <a:solidFill>
                  <a:schemeClr val="tx1"/>
                </a:solidFill>
                <a:effectLst/>
                <a:latin typeface="+mn-lt"/>
                <a:ea typeface="+mn-ea"/>
                <a:cs typeface="+mn-cs"/>
              </a:rPr>
              <a:t>After that you </a:t>
            </a:r>
            <a:r>
              <a:rPr lang="en-US" sz="1200" b="0" i="0" kern="1200" dirty="0" err="1">
                <a:solidFill>
                  <a:schemeClr val="tx1"/>
                </a:solidFill>
                <a:effectLst/>
                <a:latin typeface="+mn-lt"/>
                <a:ea typeface="+mn-ea"/>
                <a:cs typeface="+mn-cs"/>
              </a:rPr>
              <a:t>backtrace</a:t>
            </a:r>
            <a:r>
              <a:rPr lang="en-US" sz="1200" b="0" i="0" kern="1200" dirty="0">
                <a:solidFill>
                  <a:schemeClr val="tx1"/>
                </a:solidFill>
                <a:effectLst/>
                <a:latin typeface="+mn-lt"/>
                <a:ea typeface="+mn-ea"/>
                <a:cs typeface="+mn-cs"/>
              </a:rPr>
              <a:t> all your text for the path. </a:t>
            </a:r>
          </a:p>
          <a:p>
            <a:r>
              <a:rPr lang="en-US" sz="1200" b="0" i="0" kern="1200" dirty="0">
                <a:solidFill>
                  <a:schemeClr val="tx1"/>
                </a:solidFill>
                <a:effectLst/>
                <a:latin typeface="+mn-lt"/>
                <a:ea typeface="+mn-ea"/>
                <a:cs typeface="+mn-cs"/>
              </a:rPr>
              <a:t>And you are done, you get your best path. </a:t>
            </a:r>
          </a:p>
          <a:p>
            <a:r>
              <a:rPr lang="en-US" sz="1200" b="0" i="0" kern="1200" dirty="0">
                <a:solidFill>
                  <a:schemeClr val="tx1"/>
                </a:solidFill>
                <a:effectLst/>
                <a:latin typeface="+mn-lt"/>
                <a:ea typeface="+mn-ea"/>
                <a:cs typeface="+mn-cs"/>
              </a:rPr>
              <a:t>So this is decoding in Hidden Markov Models. </a:t>
            </a:r>
          </a:p>
          <a:p>
            <a:r>
              <a:rPr lang="en-US" sz="1200" b="0" i="0" kern="1200" dirty="0">
                <a:solidFill>
                  <a:schemeClr val="tx1"/>
                </a:solidFill>
                <a:effectLst/>
                <a:latin typeface="+mn-lt"/>
                <a:ea typeface="+mn-ea"/>
                <a:cs typeface="+mn-cs"/>
              </a:rPr>
              <a:t>And this is real useful, not only in part-of-speech tagging actually, but also, </a:t>
            </a:r>
          </a:p>
          <a:p>
            <a:r>
              <a:rPr lang="en-US" sz="1200" b="0" i="0" kern="1200" dirty="0">
                <a:solidFill>
                  <a:schemeClr val="tx1"/>
                </a:solidFill>
                <a:effectLst/>
                <a:latin typeface="+mn-lt"/>
                <a:ea typeface="+mn-ea"/>
                <a:cs typeface="+mn-cs"/>
              </a:rPr>
              <a:t>for example, for some signals and other source of data where </a:t>
            </a:r>
          </a:p>
          <a:p>
            <a:r>
              <a:rPr lang="en-US" sz="1200" b="0" i="0" kern="1200" dirty="0">
                <a:solidFill>
                  <a:schemeClr val="tx1"/>
                </a:solidFill>
                <a:effectLst/>
                <a:latin typeface="+mn-lt"/>
                <a:ea typeface="+mn-ea"/>
                <a:cs typeface="+mn-cs"/>
              </a:rPr>
              <a:t>you have different states that can generate some outputs.</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60</a:t>
            </a:fld>
            <a:endParaRPr lang="en-US"/>
          </a:p>
        </p:txBody>
      </p:sp>
    </p:spTree>
    <p:extLst>
      <p:ext uri="{BB962C8B-B14F-4D97-AF65-F5344CB8AC3E}">
        <p14:creationId xmlns:p14="http://schemas.microsoft.com/office/powerpoint/2010/main" val="1772546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cover </a:t>
            </a:r>
          </a:p>
          <a:p>
            <a:r>
              <a:rPr lang="en-US" sz="1200" b="0" i="0" kern="1200" dirty="0">
                <a:solidFill>
                  <a:schemeClr val="tx1"/>
                </a:solidFill>
                <a:effectLst/>
                <a:latin typeface="+mn-lt"/>
                <a:ea typeface="+mn-ea"/>
                <a:cs typeface="+mn-cs"/>
              </a:rPr>
              <a:t>several probabilistic graphical models for sequence tagging tasks. </a:t>
            </a:r>
          </a:p>
          <a:p>
            <a:r>
              <a:rPr lang="en-US" sz="1200" b="0" i="0" kern="1200" dirty="0">
                <a:solidFill>
                  <a:schemeClr val="tx1"/>
                </a:solidFill>
                <a:effectLst/>
                <a:latin typeface="+mn-lt"/>
                <a:ea typeface="+mn-ea"/>
                <a:cs typeface="+mn-cs"/>
              </a:rPr>
              <a:t>You already know one of them. </a:t>
            </a:r>
          </a:p>
          <a:p>
            <a:r>
              <a:rPr lang="en-US" sz="1200" b="0" i="0" kern="1200" dirty="0">
                <a:solidFill>
                  <a:schemeClr val="tx1"/>
                </a:solidFill>
                <a:effectLst/>
                <a:latin typeface="+mn-lt"/>
                <a:ea typeface="+mn-ea"/>
                <a:cs typeface="+mn-cs"/>
              </a:rPr>
              <a:t>So you know Hidden Markov models, </a:t>
            </a:r>
          </a:p>
          <a:p>
            <a:r>
              <a:rPr lang="en-US" sz="1200" b="0" i="0" kern="1200" dirty="0">
                <a:solidFill>
                  <a:schemeClr val="tx1"/>
                </a:solidFill>
                <a:effectLst/>
                <a:latin typeface="+mn-lt"/>
                <a:ea typeface="+mn-ea"/>
                <a:cs typeface="+mn-cs"/>
              </a:rPr>
              <a:t>and you briefly know how to train and apply this. </a:t>
            </a:r>
          </a:p>
          <a:p>
            <a:r>
              <a:rPr lang="en-US" sz="1200" b="0" i="0" kern="1200" dirty="0">
                <a:solidFill>
                  <a:schemeClr val="tx1"/>
                </a:solidFill>
                <a:effectLst/>
                <a:latin typeface="+mn-lt"/>
                <a:ea typeface="+mn-ea"/>
                <a:cs typeface="+mn-cs"/>
              </a:rPr>
              <a:t>In this video, we'll speak about few </a:t>
            </a:r>
          </a:p>
          <a:p>
            <a:r>
              <a:rPr lang="en-US" sz="1200" b="0" i="0" kern="1200" dirty="0">
                <a:solidFill>
                  <a:schemeClr val="tx1"/>
                </a:solidFill>
                <a:effectLst/>
                <a:latin typeface="+mn-lt"/>
                <a:ea typeface="+mn-ea"/>
                <a:cs typeface="+mn-cs"/>
              </a:rPr>
              <a:t>more and we'll apply them to Named Entity Recognition, </a:t>
            </a:r>
          </a:p>
          <a:p>
            <a:r>
              <a:rPr lang="en-US" sz="1200" b="0" i="0" kern="1200" dirty="0">
                <a:solidFill>
                  <a:schemeClr val="tx1"/>
                </a:solidFill>
                <a:effectLst/>
                <a:latin typeface="+mn-lt"/>
                <a:ea typeface="+mn-ea"/>
                <a:cs typeface="+mn-cs"/>
              </a:rPr>
              <a:t>which is a good example of sequence tagging tasks</a:t>
            </a:r>
          </a:p>
        </p:txBody>
      </p:sp>
      <p:sp>
        <p:nvSpPr>
          <p:cNvPr id="4" name="Slide Number Placeholder 3"/>
          <p:cNvSpPr>
            <a:spLocks noGrp="1"/>
          </p:cNvSpPr>
          <p:nvPr>
            <p:ph type="sldNum" sz="quarter" idx="5"/>
          </p:nvPr>
        </p:nvSpPr>
        <p:spPr/>
        <p:txBody>
          <a:bodyPr/>
          <a:lstStyle/>
          <a:p>
            <a:fld id="{DD57684D-EEA5-0746-AF09-E0EC1D9FC972}" type="slidenum">
              <a:rPr lang="en-US" smtClean="0"/>
              <a:t>61</a:t>
            </a:fld>
            <a:endParaRPr lang="en-US"/>
          </a:p>
        </p:txBody>
      </p:sp>
    </p:spTree>
    <p:extLst>
      <p:ext uri="{BB962C8B-B14F-4D97-AF65-F5344CB8AC3E}">
        <p14:creationId xmlns:p14="http://schemas.microsoft.com/office/powerpoint/2010/main" val="9259976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recap for hidden Markov model. </a:t>
            </a:r>
          </a:p>
          <a:p>
            <a:r>
              <a:rPr lang="en-US" sz="1200" b="0" i="0" kern="1200" dirty="0">
                <a:solidFill>
                  <a:schemeClr val="tx1"/>
                </a:solidFill>
                <a:effectLst/>
                <a:latin typeface="+mn-lt"/>
                <a:ea typeface="+mn-ea"/>
                <a:cs typeface="+mn-cs"/>
              </a:rPr>
              <a:t>You maybe remember the formula, </a:t>
            </a:r>
          </a:p>
          <a:p>
            <a:r>
              <a:rPr lang="en-US" sz="1200" b="0" i="0" kern="1200" dirty="0">
                <a:solidFill>
                  <a:schemeClr val="tx1"/>
                </a:solidFill>
                <a:effectLst/>
                <a:latin typeface="+mn-lt"/>
                <a:ea typeface="+mn-ea"/>
                <a:cs typeface="+mn-cs"/>
              </a:rPr>
              <a:t>and one important thing to tell you is that it is generative model, </a:t>
            </a:r>
          </a:p>
          <a:p>
            <a:r>
              <a:rPr lang="en-US" sz="1200" b="0" i="0" kern="1200" dirty="0">
                <a:solidFill>
                  <a:schemeClr val="tx1"/>
                </a:solidFill>
                <a:effectLst/>
                <a:latin typeface="+mn-lt"/>
                <a:ea typeface="+mn-ea"/>
                <a:cs typeface="+mn-cs"/>
              </a:rPr>
              <a:t>which means that it models the joint probabilities of x and y. </a:t>
            </a:r>
          </a:p>
          <a:p>
            <a:r>
              <a:rPr lang="en-US" sz="1200" b="0" i="0" kern="1200" dirty="0">
                <a:solidFill>
                  <a:schemeClr val="tx1"/>
                </a:solidFill>
                <a:effectLst/>
                <a:latin typeface="+mn-lt"/>
                <a:ea typeface="+mn-ea"/>
                <a:cs typeface="+mn-cs"/>
              </a:rPr>
              <a:t>And the picture in the bottom of the slide illustrates the formula. </a:t>
            </a:r>
          </a:p>
          <a:p>
            <a:r>
              <a:rPr lang="en-US" sz="1200" b="0" i="0" kern="1200" dirty="0">
                <a:solidFill>
                  <a:schemeClr val="tx1"/>
                </a:solidFill>
                <a:effectLst/>
                <a:latin typeface="+mn-lt"/>
                <a:ea typeface="+mn-ea"/>
                <a:cs typeface="+mn-cs"/>
              </a:rPr>
              <a:t>So you see that every arrow is about some particular probability in the formula. </a:t>
            </a:r>
          </a:p>
          <a:p>
            <a:r>
              <a:rPr lang="en-US" sz="1200" b="0" i="0" kern="1200" dirty="0">
                <a:solidFill>
                  <a:schemeClr val="tx1"/>
                </a:solidFill>
                <a:effectLst/>
                <a:latin typeface="+mn-lt"/>
                <a:ea typeface="+mn-ea"/>
                <a:cs typeface="+mn-cs"/>
              </a:rPr>
              <a:t>So we have transition probabilities going from one y to the next one, </a:t>
            </a:r>
          </a:p>
          <a:p>
            <a:r>
              <a:rPr lang="en-US" sz="1200" b="0" i="0" kern="1200" dirty="0">
                <a:solidFill>
                  <a:schemeClr val="tx1"/>
                </a:solidFill>
                <a:effectLst/>
                <a:latin typeface="+mn-lt"/>
                <a:ea typeface="+mn-ea"/>
                <a:cs typeface="+mn-cs"/>
              </a:rPr>
              <a:t>and we have output probabilities that go to x variables. </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62</a:t>
            </a:fld>
            <a:endParaRPr lang="en-US"/>
          </a:p>
        </p:txBody>
      </p:sp>
    </p:spTree>
    <p:extLst>
      <p:ext uri="{BB962C8B-B14F-4D97-AF65-F5344CB8AC3E}">
        <p14:creationId xmlns:p14="http://schemas.microsoft.com/office/powerpoint/2010/main" val="955307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another one would be Maximum Entropy Markov model. </a:t>
            </a:r>
          </a:p>
          <a:p>
            <a:r>
              <a:rPr lang="en-US" sz="1200" b="0" i="0" kern="1200" dirty="0">
                <a:solidFill>
                  <a:schemeClr val="tx1"/>
                </a:solidFill>
                <a:effectLst/>
                <a:latin typeface="+mn-lt"/>
                <a:ea typeface="+mn-ea"/>
                <a:cs typeface="+mn-cs"/>
              </a:rPr>
              <a:t>Is a super similar. </a:t>
            </a:r>
          </a:p>
          <a:p>
            <a:r>
              <a:rPr lang="en-US" sz="1200" b="0" i="0" kern="1200" dirty="0">
                <a:solidFill>
                  <a:schemeClr val="tx1"/>
                </a:solidFill>
                <a:effectLst/>
                <a:latin typeface="+mn-lt"/>
                <a:ea typeface="+mn-ea"/>
                <a:cs typeface="+mn-cs"/>
              </a:rPr>
              <a:t>So, do you see what is now different in the picture? </a:t>
            </a:r>
          </a:p>
          <a:p>
            <a:r>
              <a:rPr lang="en-US" sz="1200" b="0" i="0" kern="1200" dirty="0">
                <a:solidFill>
                  <a:schemeClr val="tx1"/>
                </a:solidFill>
                <a:effectLst/>
                <a:latin typeface="+mn-lt"/>
                <a:ea typeface="+mn-ea"/>
                <a:cs typeface="+mn-cs"/>
              </a:rPr>
              <a:t>Only one thing has changed. </a:t>
            </a:r>
          </a:p>
          <a:p>
            <a:r>
              <a:rPr lang="en-US" sz="1200" b="0" i="0" kern="1200" dirty="0">
                <a:solidFill>
                  <a:schemeClr val="tx1"/>
                </a:solidFill>
                <a:effectLst/>
                <a:latin typeface="+mn-lt"/>
                <a:ea typeface="+mn-ea"/>
                <a:cs typeface="+mn-cs"/>
              </a:rPr>
              <a:t>You have now the arrows going from x to </a:t>
            </a:r>
            <a:r>
              <a:rPr lang="en-US" sz="1200" b="0" i="0" kern="1200" dirty="0" err="1">
                <a:solidFill>
                  <a:schemeClr val="tx1"/>
                </a:solidFill>
                <a:effectLst/>
                <a:latin typeface="+mn-lt"/>
                <a:ea typeface="+mn-ea"/>
                <a:cs typeface="+mn-cs"/>
              </a:rPr>
              <a:t>ys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Okay?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in the formula, </a:t>
            </a:r>
          </a:p>
          <a:p>
            <a:r>
              <a:rPr lang="en-US" sz="1200" b="0" i="0" kern="1200" dirty="0">
                <a:solidFill>
                  <a:schemeClr val="tx1"/>
                </a:solidFill>
                <a:effectLst/>
                <a:latin typeface="+mn-lt"/>
                <a:ea typeface="+mn-ea"/>
                <a:cs typeface="+mn-cs"/>
              </a:rPr>
              <a:t>we can see that now the factorization is a little bit different. </a:t>
            </a:r>
          </a:p>
          <a:p>
            <a:r>
              <a:rPr lang="en-US" sz="1200" b="0" i="0" kern="1200" dirty="0">
                <a:solidFill>
                  <a:schemeClr val="tx1"/>
                </a:solidFill>
                <a:effectLst/>
                <a:latin typeface="+mn-lt"/>
                <a:ea typeface="+mn-ea"/>
                <a:cs typeface="+mn-cs"/>
              </a:rPr>
              <a:t>We have the probabilities of current tag given the previous tag, </a:t>
            </a:r>
          </a:p>
          <a:p>
            <a:r>
              <a:rPr lang="en-US" sz="1200" b="0" i="0" kern="1200" dirty="0">
                <a:solidFill>
                  <a:schemeClr val="tx1"/>
                </a:solidFill>
                <a:effectLst/>
                <a:latin typeface="+mn-lt"/>
                <a:ea typeface="+mn-ea"/>
                <a:cs typeface="+mn-cs"/>
              </a:rPr>
              <a:t>and the current x. </a:t>
            </a:r>
          </a:p>
          <a:p>
            <a:r>
              <a:rPr lang="en-US" sz="1200" b="0" i="0" kern="1200" dirty="0">
                <a:solidFill>
                  <a:schemeClr val="tx1"/>
                </a:solidFill>
                <a:effectLst/>
                <a:latin typeface="+mn-lt"/>
                <a:ea typeface="+mn-ea"/>
                <a:cs typeface="+mn-cs"/>
              </a:rPr>
              <a:t>What is also important is that this model is discriminative, </a:t>
            </a:r>
          </a:p>
          <a:p>
            <a:r>
              <a:rPr lang="en-US" sz="1200" b="0" i="0" kern="1200" dirty="0">
                <a:solidFill>
                  <a:schemeClr val="tx1"/>
                </a:solidFill>
                <a:effectLst/>
                <a:latin typeface="+mn-lt"/>
                <a:ea typeface="+mn-ea"/>
                <a:cs typeface="+mn-cs"/>
              </a:rPr>
              <a:t>which means that it models the conditional probability of y given x. </a:t>
            </a:r>
          </a:p>
          <a:p>
            <a:r>
              <a:rPr lang="en-US" sz="1200" b="0" i="0" kern="1200" dirty="0">
                <a:solidFill>
                  <a:schemeClr val="tx1"/>
                </a:solidFill>
                <a:effectLst/>
                <a:latin typeface="+mn-lt"/>
                <a:ea typeface="+mn-ea"/>
                <a:cs typeface="+mn-cs"/>
              </a:rPr>
              <a:t>So, it doesn't care to describe how the text can be generated. </a:t>
            </a:r>
          </a:p>
          <a:p>
            <a:r>
              <a:rPr lang="en-US" sz="1200" b="0" i="0" kern="1200" dirty="0">
                <a:solidFill>
                  <a:schemeClr val="tx1"/>
                </a:solidFill>
                <a:effectLst/>
                <a:latin typeface="+mn-lt"/>
                <a:ea typeface="+mn-ea"/>
                <a:cs typeface="+mn-cs"/>
              </a:rPr>
              <a:t>It says that the text is observable and we just need to </a:t>
            </a:r>
          </a:p>
          <a:p>
            <a:r>
              <a:rPr lang="en-US" sz="1200" b="0" i="0" kern="1200" dirty="0">
                <a:solidFill>
                  <a:schemeClr val="tx1"/>
                </a:solidFill>
                <a:effectLst/>
                <a:latin typeface="+mn-lt"/>
                <a:ea typeface="+mn-ea"/>
                <a:cs typeface="+mn-cs"/>
              </a:rPr>
              <a:t>produce the probabilities for our hidden variables, y. </a:t>
            </a:r>
          </a:p>
          <a:p>
            <a:r>
              <a:rPr lang="en-US" sz="1200" b="0" i="0" kern="1200" dirty="0">
                <a:solidFill>
                  <a:schemeClr val="tx1"/>
                </a:solidFill>
                <a:effectLst/>
                <a:latin typeface="+mn-lt"/>
                <a:ea typeface="+mn-ea"/>
                <a:cs typeface="+mn-cs"/>
              </a:rPr>
              <a:t>Now, another important thing to mention is </a:t>
            </a:r>
          </a:p>
          <a:p>
            <a:r>
              <a:rPr lang="en-US" sz="1200" b="0" i="0" kern="1200" dirty="0">
                <a:solidFill>
                  <a:schemeClr val="tx1"/>
                </a:solidFill>
                <a:effectLst/>
                <a:latin typeface="+mn-lt"/>
                <a:ea typeface="+mn-ea"/>
                <a:cs typeface="+mn-cs"/>
              </a:rPr>
              <a:t>that you see that it is factorized nicely still. </a:t>
            </a:r>
          </a:p>
          <a:p>
            <a:r>
              <a:rPr lang="en-US" sz="1200" b="0" i="0" kern="1200" dirty="0">
                <a:solidFill>
                  <a:schemeClr val="tx1"/>
                </a:solidFill>
                <a:effectLst/>
                <a:latin typeface="+mn-lt"/>
                <a:ea typeface="+mn-ea"/>
                <a:cs typeface="+mn-cs"/>
              </a:rPr>
              <a:t>Right? So you have some separate probabilities, </a:t>
            </a:r>
          </a:p>
          <a:p>
            <a:r>
              <a:rPr lang="en-US" sz="1200" b="0" i="0" kern="1200" dirty="0">
                <a:solidFill>
                  <a:schemeClr val="tx1"/>
                </a:solidFill>
                <a:effectLst/>
                <a:latin typeface="+mn-lt"/>
                <a:ea typeface="+mn-ea"/>
                <a:cs typeface="+mn-cs"/>
              </a:rPr>
              <a:t>and you have a product of this probabilities. </a:t>
            </a:r>
          </a:p>
          <a:p>
            <a:r>
              <a:rPr lang="en-US" sz="1200" b="0" i="0" kern="1200" dirty="0">
                <a:solidFill>
                  <a:schemeClr val="tx1"/>
                </a:solidFill>
                <a:effectLst/>
                <a:latin typeface="+mn-lt"/>
                <a:ea typeface="+mn-ea"/>
                <a:cs typeface="+mn-cs"/>
              </a:rPr>
              <a:t>Let us look into more details how every probability can be written down.</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63</a:t>
            </a:fld>
            <a:endParaRPr lang="en-US"/>
          </a:p>
        </p:txBody>
      </p:sp>
    </p:spTree>
    <p:extLst>
      <p:ext uri="{BB962C8B-B14F-4D97-AF65-F5344CB8AC3E}">
        <p14:creationId xmlns:p14="http://schemas.microsoft.com/office/powerpoint/2010/main" val="3885244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 this model, </a:t>
            </a:r>
          </a:p>
          <a:p>
            <a:r>
              <a:rPr lang="en-US" sz="1200" b="0" i="0" kern="1200" dirty="0">
                <a:solidFill>
                  <a:schemeClr val="tx1"/>
                </a:solidFill>
                <a:effectLst/>
                <a:latin typeface="+mn-lt"/>
                <a:ea typeface="+mn-ea"/>
                <a:cs typeface="+mn-cs"/>
              </a:rPr>
              <a:t>every probability looks like that. </a:t>
            </a:r>
          </a:p>
          <a:p>
            <a:r>
              <a:rPr lang="en-US" sz="1200" b="0" i="0" kern="1200" dirty="0">
                <a:solidFill>
                  <a:schemeClr val="tx1"/>
                </a:solidFill>
                <a:effectLst/>
                <a:latin typeface="+mn-lt"/>
                <a:ea typeface="+mn-ea"/>
                <a:cs typeface="+mn-cs"/>
              </a:rPr>
              <a:t>Maybe a little bit scaring but let us see what is here. </a:t>
            </a:r>
          </a:p>
          <a:p>
            <a:r>
              <a:rPr lang="en-US" sz="1200" b="0" i="0" kern="1200" dirty="0">
                <a:solidFill>
                  <a:schemeClr val="tx1"/>
                </a:solidFill>
                <a:effectLst/>
                <a:latin typeface="+mn-lt"/>
                <a:ea typeface="+mn-ea"/>
                <a:cs typeface="+mn-cs"/>
              </a:rPr>
              <a:t>So, we have some exponents and we have some normalization constants. </a:t>
            </a:r>
          </a:p>
          <a:p>
            <a:r>
              <a:rPr lang="en-US" sz="1200" b="0" i="0" kern="1200" dirty="0">
                <a:solidFill>
                  <a:schemeClr val="tx1"/>
                </a:solidFill>
                <a:effectLst/>
                <a:latin typeface="+mn-lt"/>
                <a:ea typeface="+mn-ea"/>
                <a:cs typeface="+mn-cs"/>
              </a:rPr>
              <a:t>So, this is actually just soft marks. </a:t>
            </a:r>
          </a:p>
          <a:p>
            <a:r>
              <a:rPr lang="en-US" sz="1200" b="0" i="0" kern="1200" dirty="0">
                <a:solidFill>
                  <a:schemeClr val="tx1"/>
                </a:solidFill>
                <a:effectLst/>
                <a:latin typeface="+mn-lt"/>
                <a:ea typeface="+mn-ea"/>
                <a:cs typeface="+mn-cs"/>
              </a:rPr>
              <a:t>This is just soft marks applied to some brackets. </a:t>
            </a:r>
          </a:p>
          <a:p>
            <a:r>
              <a:rPr lang="en-US" sz="1200" b="0" i="0" kern="1200" dirty="0">
                <a:solidFill>
                  <a:schemeClr val="tx1"/>
                </a:solidFill>
                <a:effectLst/>
                <a:latin typeface="+mn-lt"/>
                <a:ea typeface="+mn-ea"/>
                <a:cs typeface="+mn-cs"/>
              </a:rPr>
              <a:t>What do we see in the brackets? </a:t>
            </a:r>
          </a:p>
          <a:p>
            <a:r>
              <a:rPr lang="en-US" sz="1200" b="0" i="0" kern="1200" dirty="0">
                <a:solidFill>
                  <a:schemeClr val="tx1"/>
                </a:solidFill>
                <a:effectLst/>
                <a:latin typeface="+mn-lt"/>
                <a:ea typeface="+mn-ea"/>
                <a:cs typeface="+mn-cs"/>
              </a:rPr>
              <a:t>We have there something linear. </a:t>
            </a:r>
          </a:p>
          <a:p>
            <a:r>
              <a:rPr lang="en-US" sz="1200" b="0" i="0" kern="1200" dirty="0">
                <a:solidFill>
                  <a:schemeClr val="tx1"/>
                </a:solidFill>
                <a:effectLst/>
                <a:latin typeface="+mn-lt"/>
                <a:ea typeface="+mn-ea"/>
                <a:cs typeface="+mn-cs"/>
              </a:rPr>
              <a:t>We have weights multiplied by features. </a:t>
            </a:r>
          </a:p>
          <a:p>
            <a:r>
              <a:rPr lang="en-US" sz="1200" b="0" i="0" kern="1200" dirty="0">
                <a:solidFill>
                  <a:schemeClr val="tx1"/>
                </a:solidFill>
                <a:effectLst/>
                <a:latin typeface="+mn-lt"/>
                <a:ea typeface="+mn-ea"/>
                <a:cs typeface="+mn-cs"/>
              </a:rPr>
              <a:t>So you can think about a vector of weights and the vector of features, </a:t>
            </a:r>
          </a:p>
          <a:p>
            <a:r>
              <a:rPr lang="en-US" sz="1200" b="0" i="0" kern="1200" dirty="0">
                <a:solidFill>
                  <a:schemeClr val="tx1"/>
                </a:solidFill>
                <a:effectLst/>
                <a:latin typeface="+mn-lt"/>
                <a:ea typeface="+mn-ea"/>
                <a:cs typeface="+mn-cs"/>
              </a:rPr>
              <a:t>and you have a dot product. </a:t>
            </a:r>
          </a:p>
          <a:p>
            <a:r>
              <a:rPr lang="en-US" sz="1200" b="0" i="0" kern="1200" dirty="0">
                <a:solidFill>
                  <a:schemeClr val="tx1"/>
                </a:solidFill>
                <a:effectLst/>
                <a:latin typeface="+mn-lt"/>
                <a:ea typeface="+mn-ea"/>
                <a:cs typeface="+mn-cs"/>
              </a:rPr>
              <a:t>Probably you have a feeling that you have </a:t>
            </a:r>
          </a:p>
          <a:p>
            <a:r>
              <a:rPr lang="en-US" sz="1200" b="0" i="0" kern="1200" dirty="0">
                <a:solidFill>
                  <a:schemeClr val="tx1"/>
                </a:solidFill>
                <a:effectLst/>
                <a:latin typeface="+mn-lt"/>
                <a:ea typeface="+mn-ea"/>
                <a:cs typeface="+mn-cs"/>
              </a:rPr>
              <a:t>already seen something similar just in the machine learning. </a:t>
            </a:r>
          </a:p>
          <a:p>
            <a:r>
              <a:rPr lang="en-US" sz="1200" b="0" i="0" kern="1200" dirty="0">
                <a:solidFill>
                  <a:schemeClr val="tx1"/>
                </a:solidFill>
                <a:effectLst/>
                <a:latin typeface="+mn-lt"/>
                <a:ea typeface="+mn-ea"/>
                <a:cs typeface="+mn-cs"/>
              </a:rPr>
              <a:t>So, do you remember a similar model? </a:t>
            </a:r>
          </a:p>
          <a:p>
            <a:r>
              <a:rPr lang="en-US" sz="1200" b="0" i="0" kern="1200" dirty="0">
                <a:solidFill>
                  <a:schemeClr val="tx1"/>
                </a:solidFill>
                <a:effectLst/>
                <a:latin typeface="+mn-lt"/>
                <a:ea typeface="+mn-ea"/>
                <a:cs typeface="+mn-cs"/>
              </a:rPr>
              <a:t>Well, actually logistic regression is super similar to maximum entropy Markov model. </a:t>
            </a:r>
          </a:p>
          <a:p>
            <a:r>
              <a:rPr lang="en-US" sz="1200" b="0" i="0" kern="1200" dirty="0">
                <a:solidFill>
                  <a:schemeClr val="tx1"/>
                </a:solidFill>
                <a:effectLst/>
                <a:latin typeface="+mn-lt"/>
                <a:ea typeface="+mn-ea"/>
                <a:cs typeface="+mn-cs"/>
              </a:rPr>
              <a:t>There, you also have a soft max applied to dot product of features and weights. </a:t>
            </a:r>
          </a:p>
          <a:p>
            <a:r>
              <a:rPr lang="en-US" sz="1200" b="0" i="0" kern="1200" dirty="0">
                <a:solidFill>
                  <a:schemeClr val="tx1"/>
                </a:solidFill>
                <a:effectLst/>
                <a:latin typeface="+mn-lt"/>
                <a:ea typeface="+mn-ea"/>
                <a:cs typeface="+mn-cs"/>
              </a:rPr>
              <a:t>The only difference is that here, </a:t>
            </a:r>
          </a:p>
          <a:p>
            <a:r>
              <a:rPr lang="en-US" sz="1200" b="0" i="0" kern="1200" dirty="0">
                <a:solidFill>
                  <a:schemeClr val="tx1"/>
                </a:solidFill>
                <a:effectLst/>
                <a:latin typeface="+mn-lt"/>
                <a:ea typeface="+mn-ea"/>
                <a:cs typeface="+mn-cs"/>
              </a:rPr>
              <a:t>you have rather complicated features that can depend on the next and the previous states. </a:t>
            </a:r>
          </a:p>
          <a:p>
            <a:r>
              <a:rPr lang="en-US" sz="1200" b="0" i="0" kern="1200" dirty="0">
                <a:solidFill>
                  <a:schemeClr val="tx1"/>
                </a:solidFill>
                <a:effectLst/>
                <a:latin typeface="+mn-lt"/>
                <a:ea typeface="+mn-ea"/>
                <a:cs typeface="+mn-cs"/>
              </a:rPr>
              <a:t>So, the model knows about the sequence, </a:t>
            </a:r>
          </a:p>
          <a:p>
            <a:r>
              <a:rPr lang="en-US" sz="1200" b="0" i="0" kern="1200" dirty="0">
                <a:solidFill>
                  <a:schemeClr val="tx1"/>
                </a:solidFill>
                <a:effectLst/>
                <a:latin typeface="+mn-lt"/>
                <a:ea typeface="+mn-ea"/>
                <a:cs typeface="+mn-cs"/>
              </a:rPr>
              <a:t>and it knows that the tags are not just separate. </a:t>
            </a:r>
          </a:p>
          <a:p>
            <a:r>
              <a:rPr lang="en-US" sz="1200" b="0" i="0" kern="1200" dirty="0">
                <a:solidFill>
                  <a:schemeClr val="tx1"/>
                </a:solidFill>
                <a:effectLst/>
                <a:latin typeface="+mn-lt"/>
                <a:ea typeface="+mn-ea"/>
                <a:cs typeface="+mn-cs"/>
              </a:rPr>
              <a:t>Actually this feature is </a:t>
            </a:r>
          </a:p>
          <a:p>
            <a:r>
              <a:rPr lang="en-US" sz="1200" b="0" i="0" kern="1200" dirty="0">
                <a:solidFill>
                  <a:schemeClr val="tx1"/>
                </a:solidFill>
                <a:effectLst/>
                <a:latin typeface="+mn-lt"/>
                <a:ea typeface="+mn-ea"/>
                <a:cs typeface="+mn-cs"/>
              </a:rPr>
              <a:t>a very interesting question because it is our job to generate these features somehow, </a:t>
            </a:r>
          </a:p>
          <a:p>
            <a:r>
              <a:rPr lang="en-US" sz="1200" b="0" i="0" kern="1200" dirty="0">
                <a:solidFill>
                  <a:schemeClr val="tx1"/>
                </a:solidFill>
                <a:effectLst/>
                <a:latin typeface="+mn-lt"/>
                <a:ea typeface="+mn-ea"/>
                <a:cs typeface="+mn-cs"/>
              </a:rPr>
              <a:t>so we will get back to this question in a few slides. </a:t>
            </a:r>
          </a:p>
          <a:p>
            <a:r>
              <a:rPr lang="en-US" sz="1200" b="0" i="0" kern="1200" dirty="0">
                <a:solidFill>
                  <a:schemeClr val="tx1"/>
                </a:solidFill>
                <a:effectLst/>
                <a:latin typeface="+mn-lt"/>
                <a:ea typeface="+mn-ea"/>
                <a:cs typeface="+mn-cs"/>
              </a:rPr>
              <a:t>But now, let us write down </a:t>
            </a:r>
          </a:p>
          <a:p>
            <a:r>
              <a:rPr lang="en-US" sz="1200" b="0" i="0" kern="1200" dirty="0">
                <a:solidFill>
                  <a:schemeClr val="tx1"/>
                </a:solidFill>
                <a:effectLst/>
                <a:latin typeface="+mn-lt"/>
                <a:ea typeface="+mn-ea"/>
                <a:cs typeface="+mn-cs"/>
              </a:rPr>
              <a:t>one more probabilistic graphical model that can be even more powerful than that one.</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64</a:t>
            </a:fld>
            <a:endParaRPr lang="en-US"/>
          </a:p>
        </p:txBody>
      </p:sp>
    </p:spTree>
    <p:extLst>
      <p:ext uri="{BB962C8B-B14F-4D97-AF65-F5344CB8AC3E}">
        <p14:creationId xmlns:p14="http://schemas.microsoft.com/office/powerpoint/2010/main" val="1867570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model is called conditional random field. </a:t>
            </a:r>
          </a:p>
          <a:p>
            <a:r>
              <a:rPr lang="en-US" sz="1200" b="0" i="0" kern="1200" dirty="0">
                <a:solidFill>
                  <a:schemeClr val="tx1"/>
                </a:solidFill>
                <a:effectLst/>
                <a:latin typeface="+mn-lt"/>
                <a:ea typeface="+mn-ea"/>
                <a:cs typeface="+mn-cs"/>
              </a:rPr>
              <a:t>First, you can see that it is still discriminative model. </a:t>
            </a:r>
          </a:p>
          <a:p>
            <a:r>
              <a:rPr lang="en-US" sz="1200" b="0" i="0" kern="1200" dirty="0">
                <a:solidFill>
                  <a:schemeClr val="tx1"/>
                </a:solidFill>
                <a:effectLst/>
                <a:latin typeface="+mn-lt"/>
                <a:ea typeface="+mn-ea"/>
                <a:cs typeface="+mn-cs"/>
              </a:rPr>
              <a:t>So it is the probability of y given x. </a:t>
            </a:r>
          </a:p>
          <a:p>
            <a:r>
              <a:rPr lang="en-US" sz="1200" b="0" i="0" kern="1200" dirty="0">
                <a:solidFill>
                  <a:schemeClr val="tx1"/>
                </a:solidFill>
                <a:effectLst/>
                <a:latin typeface="+mn-lt"/>
                <a:ea typeface="+mn-ea"/>
                <a:cs typeface="+mn-cs"/>
              </a:rPr>
              <a:t>Now you can see that it is actually similar to the previous one, for example, </a:t>
            </a:r>
          </a:p>
          <a:p>
            <a:r>
              <a:rPr lang="en-US" sz="1200" b="0" i="0" kern="1200" dirty="0">
                <a:solidFill>
                  <a:schemeClr val="tx1"/>
                </a:solidFill>
                <a:effectLst/>
                <a:latin typeface="+mn-lt"/>
                <a:ea typeface="+mn-ea"/>
                <a:cs typeface="+mn-cs"/>
              </a:rPr>
              <a:t>in the brackets, you'll still have these dot product of weights and features. </a:t>
            </a:r>
          </a:p>
          <a:p>
            <a:r>
              <a:rPr lang="en-US" sz="1200" b="0" i="0" kern="1200" dirty="0">
                <a:solidFill>
                  <a:schemeClr val="tx1"/>
                </a:solidFill>
                <a:effectLst/>
                <a:latin typeface="+mn-lt"/>
                <a:ea typeface="+mn-ea"/>
                <a:cs typeface="+mn-cs"/>
              </a:rPr>
              <a:t>But what is the difference? </a:t>
            </a:r>
          </a:p>
          <a:p>
            <a:r>
              <a:rPr lang="en-US" sz="1200" b="0" i="0" kern="1200" dirty="0">
                <a:solidFill>
                  <a:schemeClr val="tx1"/>
                </a:solidFill>
                <a:effectLst/>
                <a:latin typeface="+mn-lt"/>
                <a:ea typeface="+mn-ea"/>
                <a:cs typeface="+mn-cs"/>
              </a:rPr>
              <a:t>Do you see an important difference between CRF and maximum entropy Markov model? </a:t>
            </a:r>
          </a:p>
          <a:p>
            <a:r>
              <a:rPr lang="en-US" sz="1200" b="0" i="0" kern="1200" dirty="0">
                <a:solidFill>
                  <a:schemeClr val="tx1"/>
                </a:solidFill>
                <a:effectLst/>
                <a:latin typeface="+mn-lt"/>
                <a:ea typeface="+mn-ea"/>
                <a:cs typeface="+mn-cs"/>
              </a:rPr>
              <a:t>The thing is that now you have only one normalization </a:t>
            </a:r>
          </a:p>
          <a:p>
            <a:r>
              <a:rPr lang="en-US" sz="1200" b="0" i="0" kern="1200" dirty="0">
                <a:solidFill>
                  <a:schemeClr val="tx1"/>
                </a:solidFill>
                <a:effectLst/>
                <a:latin typeface="+mn-lt"/>
                <a:ea typeface="+mn-ea"/>
                <a:cs typeface="+mn-cs"/>
              </a:rPr>
              <a:t>constrain that goes outside of the product. </a:t>
            </a:r>
          </a:p>
          <a:p>
            <a:r>
              <a:rPr lang="en-US" sz="1200" b="0" i="0" kern="1200" dirty="0">
                <a:solidFill>
                  <a:schemeClr val="tx1"/>
                </a:solidFill>
                <a:effectLst/>
                <a:latin typeface="+mn-lt"/>
                <a:ea typeface="+mn-ea"/>
                <a:cs typeface="+mn-cs"/>
              </a:rPr>
              <a:t>So you don't have any probabilities inside at all. </a:t>
            </a:r>
          </a:p>
          <a:p>
            <a:r>
              <a:rPr lang="en-US" sz="1200" b="0" i="0" kern="1200" dirty="0">
                <a:solidFill>
                  <a:schemeClr val="tx1"/>
                </a:solidFill>
                <a:effectLst/>
                <a:latin typeface="+mn-lt"/>
                <a:ea typeface="+mn-ea"/>
                <a:cs typeface="+mn-cs"/>
              </a:rPr>
              <a:t>So, the model is not factorized into probabilities. </a:t>
            </a:r>
          </a:p>
          <a:p>
            <a:r>
              <a:rPr lang="en-US" sz="1200" b="0" i="0" kern="1200" dirty="0">
                <a:solidFill>
                  <a:schemeClr val="tx1"/>
                </a:solidFill>
                <a:effectLst/>
                <a:latin typeface="+mn-lt"/>
                <a:ea typeface="+mn-ea"/>
                <a:cs typeface="+mn-cs"/>
              </a:rPr>
              <a:t>Instead, we have some product of some energy functions, </a:t>
            </a:r>
          </a:p>
          <a:p>
            <a:r>
              <a:rPr lang="en-US" sz="1200" b="0" i="0" kern="1200" dirty="0">
                <a:solidFill>
                  <a:schemeClr val="tx1"/>
                </a:solidFill>
                <a:effectLst/>
                <a:latin typeface="+mn-lt"/>
                <a:ea typeface="+mn-ea"/>
                <a:cs typeface="+mn-cs"/>
              </a:rPr>
              <a:t>and then we normalize all of them to get the final probability. </a:t>
            </a:r>
          </a:p>
          <a:p>
            <a:r>
              <a:rPr lang="en-US" sz="1200" b="0" i="0" kern="1200" dirty="0">
                <a:solidFill>
                  <a:schemeClr val="tx1"/>
                </a:solidFill>
                <a:effectLst/>
                <a:latin typeface="+mn-lt"/>
                <a:ea typeface="+mn-ea"/>
                <a:cs typeface="+mn-cs"/>
              </a:rPr>
              <a:t>And this normalization is actually complicated because, </a:t>
            </a:r>
          </a:p>
          <a:p>
            <a:r>
              <a:rPr lang="en-US" sz="1200" b="0" i="0" kern="1200" dirty="0">
                <a:solidFill>
                  <a:schemeClr val="tx1"/>
                </a:solidFill>
                <a:effectLst/>
                <a:latin typeface="+mn-lt"/>
                <a:ea typeface="+mn-ea"/>
                <a:cs typeface="+mn-cs"/>
              </a:rPr>
              <a:t>well, we have many different sequences, </a:t>
            </a:r>
          </a:p>
          <a:p>
            <a:r>
              <a:rPr lang="en-US" sz="1200" b="0" i="0" kern="1200" dirty="0">
                <a:solidFill>
                  <a:schemeClr val="tx1"/>
                </a:solidFill>
                <a:effectLst/>
                <a:latin typeface="+mn-lt"/>
                <a:ea typeface="+mn-ea"/>
                <a:cs typeface="+mn-cs"/>
              </a:rPr>
              <a:t>and we have to normalize in such a way that these </a:t>
            </a:r>
          </a:p>
          <a:p>
            <a:r>
              <a:rPr lang="en-US" sz="1200" b="0" i="0" kern="1200" dirty="0">
                <a:solidFill>
                  <a:schemeClr val="tx1"/>
                </a:solidFill>
                <a:effectLst/>
                <a:latin typeface="+mn-lt"/>
                <a:ea typeface="+mn-ea"/>
                <a:cs typeface="+mn-cs"/>
              </a:rPr>
              <a:t>probability sums to one over all possible sequences of tags. </a:t>
            </a:r>
          </a:p>
          <a:p>
            <a:r>
              <a:rPr lang="en-US" sz="1200" b="0" i="0" kern="1200" dirty="0">
                <a:solidFill>
                  <a:schemeClr val="tx1"/>
                </a:solidFill>
                <a:effectLst/>
                <a:latin typeface="+mn-lt"/>
                <a:ea typeface="+mn-ea"/>
                <a:cs typeface="+mn-cs"/>
              </a:rPr>
              <a:t>Now, when we depict this model with the graph, </a:t>
            </a:r>
          </a:p>
          <a:p>
            <a:r>
              <a:rPr lang="en-US" sz="1200" b="0" i="0" kern="1200" dirty="0">
                <a:solidFill>
                  <a:schemeClr val="tx1"/>
                </a:solidFill>
                <a:effectLst/>
                <a:latin typeface="+mn-lt"/>
                <a:ea typeface="+mn-ea"/>
                <a:cs typeface="+mn-cs"/>
              </a:rPr>
              <a:t>it would be undirected graph. </a:t>
            </a:r>
          </a:p>
          <a:p>
            <a:r>
              <a:rPr lang="en-US" sz="1200" b="0" i="0" kern="1200" dirty="0">
                <a:solidFill>
                  <a:schemeClr val="tx1"/>
                </a:solidFill>
                <a:effectLst/>
                <a:latin typeface="+mn-lt"/>
                <a:ea typeface="+mn-ea"/>
                <a:cs typeface="+mn-cs"/>
              </a:rPr>
              <a:t>So, I don't have any arrows at all. </a:t>
            </a:r>
          </a:p>
          <a:p>
            <a:r>
              <a:rPr lang="en-US" sz="1200" b="0" i="0" kern="1200" dirty="0">
                <a:solidFill>
                  <a:schemeClr val="tx1"/>
                </a:solidFill>
                <a:effectLst/>
                <a:latin typeface="+mn-lt"/>
                <a:ea typeface="+mn-ea"/>
                <a:cs typeface="+mn-cs"/>
              </a:rPr>
              <a:t>I have just some links between the nodes. </a:t>
            </a:r>
          </a:p>
          <a:p>
            <a:r>
              <a:rPr lang="en-US" sz="1200" b="0" i="0" kern="1200" dirty="0">
                <a:solidFill>
                  <a:schemeClr val="tx1"/>
                </a:solidFill>
                <a:effectLst/>
                <a:latin typeface="+mn-lt"/>
                <a:ea typeface="+mn-ea"/>
                <a:cs typeface="+mn-cs"/>
              </a:rPr>
              <a:t>And actually in this picture, </a:t>
            </a:r>
          </a:p>
          <a:p>
            <a:r>
              <a:rPr lang="en-US" sz="1200" b="0" i="0" kern="1200" dirty="0">
                <a:solidFill>
                  <a:schemeClr val="tx1"/>
                </a:solidFill>
                <a:effectLst/>
                <a:latin typeface="+mn-lt"/>
                <a:ea typeface="+mn-ea"/>
                <a:cs typeface="+mn-cs"/>
              </a:rPr>
              <a:t>I write down a more specific case than the one in the top of the slide. </a:t>
            </a:r>
          </a:p>
          <a:p>
            <a:r>
              <a:rPr lang="en-US" sz="1200" b="0" i="0" kern="1200" dirty="0">
                <a:solidFill>
                  <a:schemeClr val="tx1"/>
                </a:solidFill>
                <a:effectLst/>
                <a:latin typeface="+mn-lt"/>
                <a:ea typeface="+mn-ea"/>
                <a:cs typeface="+mn-cs"/>
              </a:rPr>
              <a:t>So here, in the top of the slide, </a:t>
            </a:r>
          </a:p>
          <a:p>
            <a:r>
              <a:rPr lang="en-US" sz="1200" b="0" i="0" kern="1200" dirty="0">
                <a:solidFill>
                  <a:schemeClr val="tx1"/>
                </a:solidFill>
                <a:effectLst/>
                <a:latin typeface="+mn-lt"/>
                <a:ea typeface="+mn-ea"/>
                <a:cs typeface="+mn-cs"/>
              </a:rPr>
              <a:t>you can see that your features can depend on three things. </a:t>
            </a:r>
          </a:p>
          <a:p>
            <a:r>
              <a:rPr lang="en-US" sz="1200" b="0" i="0" kern="1200" dirty="0">
                <a:solidFill>
                  <a:schemeClr val="tx1"/>
                </a:solidFill>
                <a:effectLst/>
                <a:latin typeface="+mn-lt"/>
                <a:ea typeface="+mn-ea"/>
                <a:cs typeface="+mn-cs"/>
              </a:rPr>
              <a:t>And here I kept them only for two things. </a:t>
            </a:r>
          </a:p>
          <a:p>
            <a:r>
              <a:rPr lang="en-US" sz="1200" b="0" i="0" kern="1200" dirty="0">
                <a:solidFill>
                  <a:schemeClr val="tx1"/>
                </a:solidFill>
                <a:effectLst/>
                <a:latin typeface="+mn-lt"/>
                <a:ea typeface="+mn-ea"/>
                <a:cs typeface="+mn-cs"/>
              </a:rPr>
              <a:t>So I have one type of features about </a:t>
            </a:r>
          </a:p>
          <a:p>
            <a:r>
              <a:rPr lang="en-US" sz="1200" b="0" i="0" kern="1200" dirty="0">
                <a:solidFill>
                  <a:schemeClr val="tx1"/>
                </a:solidFill>
                <a:effectLst/>
                <a:latin typeface="+mn-lt"/>
                <a:ea typeface="+mn-ea"/>
                <a:cs typeface="+mn-cs"/>
              </a:rPr>
              <a:t>transitions and another type of features about outputs</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65</a:t>
            </a:fld>
            <a:endParaRPr lang="en-US"/>
          </a:p>
        </p:txBody>
      </p:sp>
    </p:spTree>
    <p:extLst>
      <p:ext uri="{BB962C8B-B14F-4D97-AF65-F5344CB8AC3E}">
        <p14:creationId xmlns:p14="http://schemas.microsoft.com/office/powerpoint/2010/main" val="1222402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Obviously, I could have something more complicated. </a:t>
            </a:r>
          </a:p>
          <a:p>
            <a:r>
              <a:rPr lang="en-US" sz="1200" b="0" i="0" kern="1200" dirty="0">
                <a:solidFill>
                  <a:schemeClr val="tx1"/>
                </a:solidFill>
                <a:effectLst/>
                <a:latin typeface="+mn-lt"/>
                <a:ea typeface="+mn-ea"/>
                <a:cs typeface="+mn-cs"/>
              </a:rPr>
              <a:t>So, a general form of conditional random field would look like that. </a:t>
            </a:r>
          </a:p>
          <a:p>
            <a:r>
              <a:rPr lang="en-US" sz="1200" b="0" i="0" kern="1200" dirty="0">
                <a:solidFill>
                  <a:schemeClr val="tx1"/>
                </a:solidFill>
                <a:effectLst/>
                <a:latin typeface="+mn-lt"/>
                <a:ea typeface="+mn-ea"/>
                <a:cs typeface="+mn-cs"/>
              </a:rPr>
              <a:t>So you have some arbitrary factors that depend </a:t>
            </a:r>
          </a:p>
          <a:p>
            <a:r>
              <a:rPr lang="en-US" sz="1200" b="0" i="0" kern="1200" dirty="0">
                <a:solidFill>
                  <a:schemeClr val="tx1"/>
                </a:solidFill>
                <a:effectLst/>
                <a:latin typeface="+mn-lt"/>
                <a:ea typeface="+mn-ea"/>
                <a:cs typeface="+mn-cs"/>
              </a:rPr>
              <a:t>on some groups of y variables and x variables. </a:t>
            </a:r>
          </a:p>
          <a:p>
            <a:r>
              <a:rPr lang="en-US" sz="1200" b="0" i="0" kern="1200" dirty="0">
                <a:solidFill>
                  <a:schemeClr val="tx1"/>
                </a:solidFill>
                <a:effectLst/>
                <a:latin typeface="+mn-lt"/>
                <a:ea typeface="+mn-ea"/>
                <a:cs typeface="+mn-cs"/>
              </a:rPr>
              <a:t>In the picture, these small green boxes would stand for different factors, </a:t>
            </a:r>
          </a:p>
          <a:p>
            <a:r>
              <a:rPr lang="en-US" sz="1200" b="0" i="0" kern="1200" dirty="0">
                <a:solidFill>
                  <a:schemeClr val="tx1"/>
                </a:solidFill>
                <a:effectLst/>
                <a:latin typeface="+mn-lt"/>
                <a:ea typeface="+mn-ea"/>
                <a:cs typeface="+mn-cs"/>
              </a:rPr>
              <a:t>that you multiply them and then you normalize them and you get your probabilities. </a:t>
            </a:r>
          </a:p>
          <a:p>
            <a:r>
              <a:rPr lang="en-US" sz="1200" b="0" i="0" kern="1200" dirty="0">
                <a:solidFill>
                  <a:schemeClr val="tx1"/>
                </a:solidFill>
                <a:effectLst/>
                <a:latin typeface="+mn-lt"/>
                <a:ea typeface="+mn-ea"/>
                <a:cs typeface="+mn-cs"/>
              </a:rPr>
              <a:t>So this is rather general model, </a:t>
            </a:r>
          </a:p>
          <a:p>
            <a:r>
              <a:rPr lang="en-US" sz="1200" b="0" i="0" kern="1200" dirty="0">
                <a:solidFill>
                  <a:schemeClr val="tx1"/>
                </a:solidFill>
                <a:effectLst/>
                <a:latin typeface="+mn-lt"/>
                <a:ea typeface="+mn-ea"/>
                <a:cs typeface="+mn-cs"/>
              </a:rPr>
              <a:t>and maybe you are already lost with all those options. </a:t>
            </a:r>
          </a:p>
          <a:p>
            <a:r>
              <a:rPr lang="en-US" sz="1200" b="0" i="0" kern="1200" dirty="0">
                <a:solidFill>
                  <a:schemeClr val="tx1"/>
                </a:solidFill>
                <a:effectLst/>
                <a:latin typeface="+mn-lt"/>
                <a:ea typeface="+mn-ea"/>
                <a:cs typeface="+mn-cs"/>
              </a:rPr>
              <a:t>So, if this is the case, </a:t>
            </a:r>
          </a:p>
          <a:p>
            <a:r>
              <a:rPr lang="en-US" sz="1200" b="0" i="0" kern="1200" dirty="0">
                <a:solidFill>
                  <a:schemeClr val="tx1"/>
                </a:solidFill>
                <a:effectLst/>
                <a:latin typeface="+mn-lt"/>
                <a:ea typeface="+mn-ea"/>
                <a:cs typeface="+mn-cs"/>
              </a:rPr>
              <a:t>I have good news for you. </a:t>
            </a:r>
          </a:p>
          <a:p>
            <a:r>
              <a:rPr lang="en-US" sz="1200" b="0" i="0" kern="1200" dirty="0">
                <a:solidFill>
                  <a:schemeClr val="tx1"/>
                </a:solidFill>
                <a:effectLst/>
                <a:latin typeface="+mn-lt"/>
                <a:ea typeface="+mn-ea"/>
                <a:cs typeface="+mn-cs"/>
              </a:rPr>
              <a:t>Probably, you will not need to implement this model </a:t>
            </a:r>
          </a:p>
          <a:p>
            <a:r>
              <a:rPr lang="en-US" sz="1200" b="0" i="0" kern="1200" dirty="0">
                <a:solidFill>
                  <a:schemeClr val="tx1"/>
                </a:solidFill>
                <a:effectLst/>
                <a:latin typeface="+mn-lt"/>
                <a:ea typeface="+mn-ea"/>
                <a:cs typeface="+mn-cs"/>
              </a:rPr>
              <a:t>yourself because there are lots of black-box implementations for CRF model</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66</a:t>
            </a:fld>
            <a:endParaRPr lang="en-US"/>
          </a:p>
        </p:txBody>
      </p:sp>
    </p:spTree>
    <p:extLst>
      <p:ext uri="{BB962C8B-B14F-4D97-AF65-F5344CB8AC3E}">
        <p14:creationId xmlns:p14="http://schemas.microsoft.com/office/powerpoint/2010/main" val="18112549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 links to checkout.</a:t>
            </a:r>
          </a:p>
        </p:txBody>
      </p:sp>
      <p:sp>
        <p:nvSpPr>
          <p:cNvPr id="4" name="Slide Number Placeholder 3"/>
          <p:cNvSpPr>
            <a:spLocks noGrp="1"/>
          </p:cNvSpPr>
          <p:nvPr>
            <p:ph type="sldNum" sz="quarter" idx="5"/>
          </p:nvPr>
        </p:nvSpPr>
        <p:spPr/>
        <p:txBody>
          <a:bodyPr/>
          <a:lstStyle/>
          <a:p>
            <a:fld id="{DD57684D-EEA5-0746-AF09-E0EC1D9FC972}" type="slidenum">
              <a:rPr lang="en-US" smtClean="0"/>
              <a:t>67</a:t>
            </a:fld>
            <a:endParaRPr lang="en-US"/>
          </a:p>
        </p:txBody>
      </p:sp>
    </p:spTree>
    <p:extLst>
      <p:ext uri="{BB962C8B-B14F-4D97-AF65-F5344CB8AC3E}">
        <p14:creationId xmlns:p14="http://schemas.microsoft.com/office/powerpoint/2010/main" val="1512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some method to deal with small pieces of sequence.</a:t>
            </a:r>
          </a:p>
          <a:p>
            <a:endParaRPr lang="en-US" dirty="0"/>
          </a:p>
          <a:p>
            <a:r>
              <a:rPr lang="en-US" dirty="0"/>
              <a:t>We are here to estimate the probability of the keywords, there is a chain rule which take p of first word, the p of ½, and so on to get the estimate, but the last one still complicated because the condition is too long, can we get rid of it, </a:t>
            </a:r>
          </a:p>
          <a:p>
            <a:endParaRPr lang="en-US" dirty="0"/>
          </a:p>
          <a:p>
            <a:r>
              <a:rPr lang="en-US" dirty="0"/>
              <a:t>Markov assumption says you shouldn’t care about all the history, should just forget it, just last n-1 terms. </a:t>
            </a:r>
          </a:p>
        </p:txBody>
      </p:sp>
      <p:sp>
        <p:nvSpPr>
          <p:cNvPr id="4" name="Slide Number Placeholder 3"/>
          <p:cNvSpPr>
            <a:spLocks noGrp="1"/>
          </p:cNvSpPr>
          <p:nvPr>
            <p:ph type="sldNum" sz="quarter" idx="5"/>
          </p:nvPr>
        </p:nvSpPr>
        <p:spPr/>
        <p:txBody>
          <a:bodyPr/>
          <a:lstStyle/>
          <a:p>
            <a:fld id="{DD57684D-EEA5-0746-AF09-E0EC1D9FC972}" type="slidenum">
              <a:rPr lang="en-US" smtClean="0"/>
              <a:t>6</a:t>
            </a:fld>
            <a:endParaRPr lang="en-US"/>
          </a:p>
        </p:txBody>
      </p:sp>
    </p:spTree>
    <p:extLst>
      <p:ext uri="{BB962C8B-B14F-4D97-AF65-F5344CB8AC3E}">
        <p14:creationId xmlns:p14="http://schemas.microsoft.com/office/powerpoint/2010/main" val="3965392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have to do is we have to generate features to feed them into CRF models. </a:t>
            </a:r>
          </a:p>
          <a:p>
            <a:r>
              <a:rPr lang="en-US" sz="1200" b="0" i="0" kern="1200" dirty="0">
                <a:solidFill>
                  <a:schemeClr val="tx1"/>
                </a:solidFill>
                <a:effectLst/>
                <a:latin typeface="+mn-lt"/>
                <a:ea typeface="+mn-ea"/>
                <a:cs typeface="+mn-cs"/>
              </a:rPr>
              <a:t>So, in the rest of the video, </a:t>
            </a:r>
          </a:p>
          <a:p>
            <a:r>
              <a:rPr lang="en-US" sz="1200" b="0" i="0" kern="1200" dirty="0">
                <a:solidFill>
                  <a:schemeClr val="tx1"/>
                </a:solidFill>
                <a:effectLst/>
                <a:latin typeface="+mn-lt"/>
                <a:ea typeface="+mn-ea"/>
                <a:cs typeface="+mn-cs"/>
              </a:rPr>
              <a:t>we'll discuss how to generate those features. </a:t>
            </a:r>
          </a:p>
          <a:p>
            <a:r>
              <a:rPr lang="en-US" sz="1200" b="0" i="0" kern="1200" dirty="0">
                <a:solidFill>
                  <a:schemeClr val="tx1"/>
                </a:solidFill>
                <a:effectLst/>
                <a:latin typeface="+mn-lt"/>
                <a:ea typeface="+mn-ea"/>
                <a:cs typeface="+mn-cs"/>
              </a:rPr>
              <a:t>From the formulas, you might remember that those "f" features can depend on three things; </a:t>
            </a:r>
          </a:p>
          <a:p>
            <a:r>
              <a:rPr lang="en-US" sz="1200" b="0" i="0" kern="1200" dirty="0">
                <a:solidFill>
                  <a:schemeClr val="tx1"/>
                </a:solidFill>
                <a:effectLst/>
                <a:latin typeface="+mn-lt"/>
                <a:ea typeface="+mn-ea"/>
                <a:cs typeface="+mn-cs"/>
              </a:rPr>
              <a:t>the current tag, the previous tag, </a:t>
            </a:r>
          </a:p>
          <a:p>
            <a:r>
              <a:rPr lang="en-US" sz="1200" b="0" i="0" kern="1200" dirty="0">
                <a:solidFill>
                  <a:schemeClr val="tx1"/>
                </a:solidFill>
                <a:effectLst/>
                <a:latin typeface="+mn-lt"/>
                <a:ea typeface="+mn-ea"/>
                <a:cs typeface="+mn-cs"/>
              </a:rPr>
              <a:t>and the current output. </a:t>
            </a:r>
          </a:p>
          <a:p>
            <a:r>
              <a:rPr lang="en-US" sz="1200" b="0" i="0" kern="1200" dirty="0">
                <a:solidFill>
                  <a:schemeClr val="tx1"/>
                </a:solidFill>
                <a:effectLst/>
                <a:latin typeface="+mn-lt"/>
                <a:ea typeface="+mn-ea"/>
                <a:cs typeface="+mn-cs"/>
              </a:rPr>
              <a:t>Now, not to be overwhelmed with the variety of your features, </a:t>
            </a:r>
          </a:p>
          <a:p>
            <a:r>
              <a:rPr lang="en-US" sz="1200" b="0" i="0" kern="1200" dirty="0">
                <a:solidFill>
                  <a:schemeClr val="tx1"/>
                </a:solidFill>
                <a:effectLst/>
                <a:latin typeface="+mn-lt"/>
                <a:ea typeface="+mn-ea"/>
                <a:cs typeface="+mn-cs"/>
              </a:rPr>
              <a:t>there is a very nice common technique which is called label observation features. </a:t>
            </a:r>
          </a:p>
          <a:p>
            <a:r>
              <a:rPr lang="en-US" sz="1200" b="0" i="0" kern="1200" dirty="0">
                <a:solidFill>
                  <a:schemeClr val="tx1"/>
                </a:solidFill>
                <a:effectLst/>
                <a:latin typeface="+mn-lt"/>
                <a:ea typeface="+mn-ea"/>
                <a:cs typeface="+mn-cs"/>
              </a:rPr>
              <a:t>So, it says that you are only allowed to have these kind of features. </a:t>
            </a:r>
          </a:p>
          <a:p>
            <a:r>
              <a:rPr lang="en-US" sz="1200" b="0" i="0" kern="1200" dirty="0">
                <a:solidFill>
                  <a:schemeClr val="tx1"/>
                </a:solidFill>
                <a:effectLst/>
                <a:latin typeface="+mn-lt"/>
                <a:ea typeface="+mn-ea"/>
                <a:cs typeface="+mn-cs"/>
              </a:rPr>
              <a:t>The observation part is about something that depends on the output. </a:t>
            </a:r>
          </a:p>
          <a:p>
            <a:r>
              <a:rPr lang="en-US" sz="1200" b="0" i="0" kern="1200" dirty="0">
                <a:solidFill>
                  <a:schemeClr val="tx1"/>
                </a:solidFill>
                <a:effectLst/>
                <a:latin typeface="+mn-lt"/>
                <a:ea typeface="+mn-ea"/>
                <a:cs typeface="+mn-cs"/>
              </a:rPr>
              <a:t>So, we will go to this part, </a:t>
            </a:r>
          </a:p>
          <a:p>
            <a:r>
              <a:rPr lang="en-US" sz="1200" b="0" i="0" kern="1200" dirty="0">
                <a:solidFill>
                  <a:schemeClr val="tx1"/>
                </a:solidFill>
                <a:effectLst/>
                <a:latin typeface="+mn-lt"/>
                <a:ea typeface="+mn-ea"/>
                <a:cs typeface="+mn-cs"/>
              </a:rPr>
              <a:t>and the green part, </a:t>
            </a:r>
          </a:p>
          <a:p>
            <a:r>
              <a:rPr lang="en-US" sz="1200" b="0" i="0" kern="1200" dirty="0">
                <a:solidFill>
                  <a:schemeClr val="tx1"/>
                </a:solidFill>
                <a:effectLst/>
                <a:latin typeface="+mn-lt"/>
                <a:ea typeface="+mn-ea"/>
                <a:cs typeface="+mn-cs"/>
              </a:rPr>
              <a:t>the labeled part, is about indicators. </a:t>
            </a:r>
          </a:p>
          <a:p>
            <a:r>
              <a:rPr lang="en-US" sz="1200" b="0" i="0" kern="1200" dirty="0">
                <a:solidFill>
                  <a:schemeClr val="tx1"/>
                </a:solidFill>
                <a:effectLst/>
                <a:latin typeface="+mn-lt"/>
                <a:ea typeface="+mn-ea"/>
                <a:cs typeface="+mn-cs"/>
              </a:rPr>
              <a:t>So you just check whether you have the current label equal to y, </a:t>
            </a:r>
          </a:p>
          <a:p>
            <a:r>
              <a:rPr lang="en-US" sz="1200" b="0" i="0" kern="1200" dirty="0">
                <a:solidFill>
                  <a:schemeClr val="tx1"/>
                </a:solidFill>
                <a:effectLst/>
                <a:latin typeface="+mn-lt"/>
                <a:ea typeface="+mn-ea"/>
                <a:cs typeface="+mn-cs"/>
              </a:rPr>
              <a:t>and you check it for all possible labels. </a:t>
            </a:r>
          </a:p>
          <a:p>
            <a:r>
              <a:rPr lang="en-US" sz="1200" b="0" i="0" kern="1200" dirty="0">
                <a:solidFill>
                  <a:schemeClr val="tx1"/>
                </a:solidFill>
                <a:effectLst/>
                <a:latin typeface="+mn-lt"/>
                <a:ea typeface="+mn-ea"/>
                <a:cs typeface="+mn-cs"/>
              </a:rPr>
              <a:t>Okay? So, it means that you have as many features as many labels you </a:t>
            </a:r>
          </a:p>
          <a:p>
            <a:r>
              <a:rPr lang="en-US" sz="1200" b="0" i="0" kern="1200" dirty="0">
                <a:solidFill>
                  <a:schemeClr val="tx1"/>
                </a:solidFill>
                <a:effectLst/>
                <a:latin typeface="+mn-lt"/>
                <a:ea typeface="+mn-ea"/>
                <a:cs typeface="+mn-cs"/>
              </a:rPr>
              <a:t>have multiplied by the number of different observation functions that you invent. </a:t>
            </a:r>
          </a:p>
          <a:p>
            <a:r>
              <a:rPr lang="en-US" sz="1200" b="0" i="0" kern="1200" dirty="0">
                <a:solidFill>
                  <a:schemeClr val="tx1"/>
                </a:solidFill>
                <a:effectLst/>
                <a:latin typeface="+mn-lt"/>
                <a:ea typeface="+mn-ea"/>
                <a:cs typeface="+mn-cs"/>
              </a:rPr>
              <a:t>And in the case of the second and the third line, </a:t>
            </a:r>
          </a:p>
          <a:p>
            <a:r>
              <a:rPr lang="en-US" sz="1200" b="0" i="0" kern="1200" dirty="0">
                <a:solidFill>
                  <a:schemeClr val="tx1"/>
                </a:solidFill>
                <a:effectLst/>
                <a:latin typeface="+mn-lt"/>
                <a:ea typeface="+mn-ea"/>
                <a:cs typeface="+mn-cs"/>
              </a:rPr>
              <a:t>you will have even more features because there, </a:t>
            </a:r>
          </a:p>
          <a:p>
            <a:r>
              <a:rPr lang="en-US" sz="1200" b="0" i="0" kern="1200" dirty="0">
                <a:solidFill>
                  <a:schemeClr val="tx1"/>
                </a:solidFill>
                <a:effectLst/>
                <a:latin typeface="+mn-lt"/>
                <a:ea typeface="+mn-ea"/>
                <a:cs typeface="+mn-cs"/>
              </a:rPr>
              <a:t>you check these indicators for the current and for the previous tags. </a:t>
            </a:r>
          </a:p>
          <a:p>
            <a:r>
              <a:rPr lang="en-US" sz="1200" b="0" i="0" kern="1200" dirty="0">
                <a:solidFill>
                  <a:schemeClr val="tx1"/>
                </a:solidFill>
                <a:effectLst/>
                <a:latin typeface="+mn-lt"/>
                <a:ea typeface="+mn-ea"/>
                <a:cs typeface="+mn-cs"/>
              </a:rPr>
              <a:t>So, we are going to have lots of them. </a:t>
            </a:r>
          </a:p>
          <a:p>
            <a:r>
              <a:rPr lang="en-US" sz="1200" b="0" i="0" kern="1200" dirty="0">
                <a:solidFill>
                  <a:schemeClr val="tx1"/>
                </a:solidFill>
                <a:effectLst/>
                <a:latin typeface="+mn-lt"/>
                <a:ea typeface="+mn-ea"/>
                <a:cs typeface="+mn-cs"/>
              </a:rPr>
              <a:t>Now, how those observation parts will look like</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68</a:t>
            </a:fld>
            <a:endParaRPr lang="en-US"/>
          </a:p>
        </p:txBody>
      </p:sp>
    </p:spTree>
    <p:extLst>
      <p:ext uri="{BB962C8B-B14F-4D97-AF65-F5344CB8AC3E}">
        <p14:creationId xmlns:p14="http://schemas.microsoft.com/office/powerpoint/2010/main" val="40112764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just some example taken from the paper, </a:t>
            </a:r>
          </a:p>
          <a:p>
            <a:r>
              <a:rPr lang="en-US" sz="1200" b="0" i="0" kern="1200" dirty="0">
                <a:solidFill>
                  <a:schemeClr val="tx1"/>
                </a:solidFill>
                <a:effectLst/>
                <a:latin typeface="+mn-lt"/>
                <a:ea typeface="+mn-ea"/>
                <a:cs typeface="+mn-cs"/>
              </a:rPr>
              <a:t>and it says that you can be as creative as you want. </a:t>
            </a:r>
          </a:p>
          <a:p>
            <a:r>
              <a:rPr lang="en-US" sz="1200" b="0" i="0" kern="1200" dirty="0">
                <a:solidFill>
                  <a:schemeClr val="tx1"/>
                </a:solidFill>
                <a:effectLst/>
                <a:latin typeface="+mn-lt"/>
                <a:ea typeface="+mn-ea"/>
                <a:cs typeface="+mn-cs"/>
              </a:rPr>
              <a:t>So, first, you can check that your current word is equal to some predefined word. </a:t>
            </a:r>
          </a:p>
          <a:p>
            <a:r>
              <a:rPr lang="en-US" sz="1200" b="0" i="0" kern="1200" dirty="0">
                <a:solidFill>
                  <a:schemeClr val="tx1"/>
                </a:solidFill>
                <a:effectLst/>
                <a:latin typeface="+mn-lt"/>
                <a:ea typeface="+mn-ea"/>
                <a:cs typeface="+mn-cs"/>
              </a:rPr>
              <a:t>And you can check it for all the words in the vocabulary. </a:t>
            </a:r>
          </a:p>
          <a:p>
            <a:r>
              <a:rPr lang="en-US" sz="1200" b="0" i="0" kern="1200" dirty="0">
                <a:solidFill>
                  <a:schemeClr val="tx1"/>
                </a:solidFill>
                <a:effectLst/>
                <a:latin typeface="+mn-lt"/>
                <a:ea typeface="+mn-ea"/>
                <a:cs typeface="+mn-cs"/>
              </a:rPr>
              <a:t>So again, you will have let's say plus 100,000 features just by the first line. </a:t>
            </a:r>
          </a:p>
          <a:p>
            <a:r>
              <a:rPr lang="en-US" sz="1200" b="0" i="0" kern="1200" dirty="0">
                <a:solidFill>
                  <a:schemeClr val="tx1"/>
                </a:solidFill>
                <a:effectLst/>
                <a:latin typeface="+mn-lt"/>
                <a:ea typeface="+mn-ea"/>
                <a:cs typeface="+mn-cs"/>
              </a:rPr>
              <a:t>Then, you may want to check your part-of-speech tag for </a:t>
            </a:r>
          </a:p>
          <a:p>
            <a:r>
              <a:rPr lang="en-US" sz="1200" b="0" i="0" kern="1200" dirty="0">
                <a:solidFill>
                  <a:schemeClr val="tx1"/>
                </a:solidFill>
                <a:effectLst/>
                <a:latin typeface="+mn-lt"/>
                <a:ea typeface="+mn-ea"/>
                <a:cs typeface="+mn-cs"/>
              </a:rPr>
              <a:t>the current word defined by some extrinsic part-of-speech </a:t>
            </a:r>
            <a:r>
              <a:rPr lang="en-US" sz="1200" b="0" i="0" kern="1200" dirty="0" err="1">
                <a:solidFill>
                  <a:schemeClr val="tx1"/>
                </a:solidFill>
                <a:effectLst/>
                <a:latin typeface="+mn-lt"/>
                <a:ea typeface="+mn-ea"/>
                <a:cs typeface="+mn-cs"/>
              </a:rPr>
              <a:t>tager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and you will have again many features, </a:t>
            </a:r>
          </a:p>
          <a:p>
            <a:r>
              <a:rPr lang="en-US" sz="1200" b="0" i="0" kern="1200" dirty="0">
                <a:solidFill>
                  <a:schemeClr val="tx1"/>
                </a:solidFill>
                <a:effectLst/>
                <a:latin typeface="+mn-lt"/>
                <a:ea typeface="+mn-ea"/>
                <a:cs typeface="+mn-cs"/>
              </a:rPr>
              <a:t>many binary features here that tell you whether your tag is equal to </a:t>
            </a:r>
          </a:p>
          <a:p>
            <a:r>
              <a:rPr lang="en-US" sz="1200" b="0" i="0" kern="1200" dirty="0">
                <a:solidFill>
                  <a:schemeClr val="tx1"/>
                </a:solidFill>
                <a:effectLst/>
                <a:latin typeface="+mn-lt"/>
                <a:ea typeface="+mn-ea"/>
                <a:cs typeface="+mn-cs"/>
              </a:rPr>
              <a:t>noun or whether it is equal to a verb and so on and so on for all possible tags. </a:t>
            </a:r>
          </a:p>
          <a:p>
            <a:r>
              <a:rPr lang="en-US" sz="1200" b="0" i="0" kern="1200" dirty="0">
                <a:solidFill>
                  <a:schemeClr val="tx1"/>
                </a:solidFill>
                <a:effectLst/>
                <a:latin typeface="+mn-lt"/>
                <a:ea typeface="+mn-ea"/>
                <a:cs typeface="+mn-cs"/>
              </a:rPr>
              <a:t>And you can have lots of other ways to define your features. </a:t>
            </a:r>
          </a:p>
          <a:p>
            <a:r>
              <a:rPr lang="en-US" sz="1200" b="0" i="0" kern="1200" dirty="0">
                <a:solidFill>
                  <a:schemeClr val="tx1"/>
                </a:solidFill>
                <a:effectLst/>
                <a:latin typeface="+mn-lt"/>
                <a:ea typeface="+mn-ea"/>
                <a:cs typeface="+mn-cs"/>
              </a:rPr>
              <a:t>For example, you can check whether your word is capitalized, </a:t>
            </a:r>
          </a:p>
          <a:p>
            <a:r>
              <a:rPr lang="en-US" sz="1200" b="0" i="0" kern="1200" dirty="0">
                <a:solidFill>
                  <a:schemeClr val="tx1"/>
                </a:solidFill>
                <a:effectLst/>
                <a:latin typeface="+mn-lt"/>
                <a:ea typeface="+mn-ea"/>
                <a:cs typeface="+mn-cs"/>
              </a:rPr>
              <a:t>or whether it has a dash in the middle, </a:t>
            </a:r>
          </a:p>
          <a:p>
            <a:r>
              <a:rPr lang="en-US" sz="1200" b="0" i="0" kern="1200" dirty="0">
                <a:solidFill>
                  <a:schemeClr val="tx1"/>
                </a:solidFill>
                <a:effectLst/>
                <a:latin typeface="+mn-lt"/>
                <a:ea typeface="+mn-ea"/>
                <a:cs typeface="+mn-cs"/>
              </a:rPr>
              <a:t>or whether it consists only from capital letters, </a:t>
            </a:r>
          </a:p>
          <a:p>
            <a:r>
              <a:rPr lang="en-US" sz="1200" b="0" i="0" kern="1200" dirty="0">
                <a:solidFill>
                  <a:schemeClr val="tx1"/>
                </a:solidFill>
                <a:effectLst/>
                <a:latin typeface="+mn-lt"/>
                <a:ea typeface="+mn-ea"/>
                <a:cs typeface="+mn-cs"/>
              </a:rPr>
              <a:t>or whether it appears in some predefined list of </a:t>
            </a:r>
          </a:p>
          <a:p>
            <a:r>
              <a:rPr lang="en-US" sz="1200" b="0" i="0" kern="1200" dirty="0">
                <a:solidFill>
                  <a:schemeClr val="tx1"/>
                </a:solidFill>
                <a:effectLst/>
                <a:latin typeface="+mn-lt"/>
                <a:ea typeface="+mn-ea"/>
                <a:cs typeface="+mn-cs"/>
              </a:rPr>
              <a:t>stop words or predefined list of some names. </a:t>
            </a:r>
          </a:p>
          <a:p>
            <a:r>
              <a:rPr lang="en-US" sz="1200" b="0" i="0" kern="1200" dirty="0">
                <a:solidFill>
                  <a:schemeClr val="tx1"/>
                </a:solidFill>
                <a:effectLst/>
                <a:latin typeface="+mn-lt"/>
                <a:ea typeface="+mn-ea"/>
                <a:cs typeface="+mn-cs"/>
              </a:rPr>
              <a:t>So, actually this is how your work would look like if </a:t>
            </a:r>
          </a:p>
          <a:p>
            <a:r>
              <a:rPr lang="en-US" sz="1200" b="0" i="0" kern="1200" dirty="0">
                <a:solidFill>
                  <a:schemeClr val="tx1"/>
                </a:solidFill>
                <a:effectLst/>
                <a:latin typeface="+mn-lt"/>
                <a:ea typeface="+mn-ea"/>
                <a:cs typeface="+mn-cs"/>
              </a:rPr>
              <a:t>you decided to use CRF for some sequence tagging task. </a:t>
            </a:r>
          </a:p>
          <a:p>
            <a:r>
              <a:rPr lang="en-US" sz="1200" b="0" i="0" kern="1200" dirty="0">
                <a:solidFill>
                  <a:schemeClr val="tx1"/>
                </a:solidFill>
                <a:effectLst/>
                <a:latin typeface="+mn-lt"/>
                <a:ea typeface="+mn-ea"/>
                <a:cs typeface="+mn-cs"/>
              </a:rPr>
              <a:t>You would take some implementation and you would generate </a:t>
            </a:r>
          </a:p>
          <a:p>
            <a:r>
              <a:rPr lang="en-US" sz="1200" b="0" i="0" kern="1200" dirty="0">
                <a:solidFill>
                  <a:schemeClr val="tx1"/>
                </a:solidFill>
                <a:effectLst/>
                <a:latin typeface="+mn-lt"/>
                <a:ea typeface="+mn-ea"/>
                <a:cs typeface="+mn-cs"/>
              </a:rPr>
              <a:t>as many useful features as you can think about</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69</a:t>
            </a:fld>
            <a:endParaRPr lang="en-US"/>
          </a:p>
        </p:txBody>
      </p:sp>
    </p:spTree>
    <p:extLst>
      <p:ext uri="{BB962C8B-B14F-4D97-AF65-F5344CB8AC3E}">
        <p14:creationId xmlns:p14="http://schemas.microsoft.com/office/powerpoint/2010/main" val="1391883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one trick that I want to mention here is that even </a:t>
            </a:r>
          </a:p>
          <a:p>
            <a:r>
              <a:rPr lang="en-US" sz="1200" b="0" i="0" kern="1200" dirty="0">
                <a:solidFill>
                  <a:schemeClr val="tx1"/>
                </a:solidFill>
                <a:effectLst/>
                <a:latin typeface="+mn-lt"/>
                <a:ea typeface="+mn-ea"/>
                <a:cs typeface="+mn-cs"/>
              </a:rPr>
              <a:t>though we say that the feature can depend only on the current output, </a:t>
            </a:r>
          </a:p>
          <a:p>
            <a:r>
              <a:rPr lang="en-US" sz="1200" b="0" i="0" kern="1200" dirty="0" err="1">
                <a:solidFill>
                  <a:schemeClr val="tx1"/>
                </a:solidFill>
                <a:effectLst/>
                <a:latin typeface="+mn-lt"/>
                <a:ea typeface="+mn-ea"/>
                <a:cs typeface="+mn-cs"/>
              </a:rPr>
              <a:t>x_t</a:t>
            </a:r>
            <a:r>
              <a:rPr lang="en-US" sz="1200" b="0" i="0" kern="1200" dirty="0">
                <a:solidFill>
                  <a:schemeClr val="tx1"/>
                </a:solidFill>
                <a:effectLst/>
                <a:latin typeface="+mn-lt"/>
                <a:ea typeface="+mn-ea"/>
                <a:cs typeface="+mn-cs"/>
              </a:rPr>
              <a:t>, well, it is not like that. </a:t>
            </a:r>
          </a:p>
          <a:p>
            <a:r>
              <a:rPr lang="en-US" sz="1200" b="0" i="0" kern="1200" dirty="0">
                <a:solidFill>
                  <a:schemeClr val="tx1"/>
                </a:solidFill>
                <a:effectLst/>
                <a:latin typeface="+mn-lt"/>
                <a:ea typeface="+mn-ea"/>
                <a:cs typeface="+mn-cs"/>
              </a:rPr>
              <a:t>So, honestly, we can put into this </a:t>
            </a:r>
            <a:r>
              <a:rPr lang="en-US" sz="1200" b="0" i="0" kern="1200" dirty="0" err="1">
                <a:solidFill>
                  <a:schemeClr val="tx1"/>
                </a:solidFill>
                <a:effectLst/>
                <a:latin typeface="+mn-lt"/>
                <a:ea typeface="+mn-ea"/>
                <a:cs typeface="+mn-cs"/>
              </a:rPr>
              <a:t>x_t</a:t>
            </a:r>
            <a:r>
              <a:rPr lang="en-US" sz="1200" b="0" i="0" kern="1200" dirty="0">
                <a:solidFill>
                  <a:schemeClr val="tx1"/>
                </a:solidFill>
                <a:effectLst/>
                <a:latin typeface="+mn-lt"/>
                <a:ea typeface="+mn-ea"/>
                <a:cs typeface="+mn-cs"/>
              </a:rPr>
              <a:t> everything that we want. </a:t>
            </a:r>
          </a:p>
          <a:p>
            <a:r>
              <a:rPr lang="en-US" sz="1200" b="0" i="0" kern="1200" dirty="0">
                <a:solidFill>
                  <a:schemeClr val="tx1"/>
                </a:solidFill>
                <a:effectLst/>
                <a:latin typeface="+mn-lt"/>
                <a:ea typeface="+mn-ea"/>
                <a:cs typeface="+mn-cs"/>
              </a:rPr>
              <a:t>For example, we can say that our current </a:t>
            </a:r>
            <a:r>
              <a:rPr lang="en-US" sz="1200" b="0" i="0" kern="1200" dirty="0" err="1">
                <a:solidFill>
                  <a:schemeClr val="tx1"/>
                </a:solidFill>
                <a:effectLst/>
                <a:latin typeface="+mn-lt"/>
                <a:ea typeface="+mn-ea"/>
                <a:cs typeface="+mn-cs"/>
              </a:rPr>
              <a:t>x_t</a:t>
            </a:r>
            <a:r>
              <a:rPr lang="en-US" sz="1200" b="0" i="0" kern="1200" dirty="0">
                <a:solidFill>
                  <a:schemeClr val="tx1"/>
                </a:solidFill>
                <a:effectLst/>
                <a:latin typeface="+mn-lt"/>
                <a:ea typeface="+mn-ea"/>
                <a:cs typeface="+mn-cs"/>
              </a:rPr>
              <a:t> consists of the current word, </a:t>
            </a:r>
          </a:p>
          <a:p>
            <a:r>
              <a:rPr lang="en-US" sz="1200" b="0" i="0" kern="1200" dirty="0">
                <a:solidFill>
                  <a:schemeClr val="tx1"/>
                </a:solidFill>
                <a:effectLst/>
                <a:latin typeface="+mn-lt"/>
                <a:ea typeface="+mn-ea"/>
                <a:cs typeface="+mn-cs"/>
              </a:rPr>
              <a:t>the previous word and the next word, </a:t>
            </a:r>
          </a:p>
          <a:p>
            <a:r>
              <a:rPr lang="en-US" sz="1200" b="0" i="0" kern="1200" dirty="0">
                <a:solidFill>
                  <a:schemeClr val="tx1"/>
                </a:solidFill>
                <a:effectLst/>
                <a:latin typeface="+mn-lt"/>
                <a:ea typeface="+mn-ea"/>
                <a:cs typeface="+mn-cs"/>
              </a:rPr>
              <a:t>and with have features for all of them. </a:t>
            </a:r>
          </a:p>
          <a:p>
            <a:r>
              <a:rPr lang="en-US" sz="1200" b="0" i="0" kern="1200" dirty="0">
                <a:solidFill>
                  <a:schemeClr val="tx1"/>
                </a:solidFill>
                <a:effectLst/>
                <a:latin typeface="+mn-lt"/>
                <a:ea typeface="+mn-ea"/>
                <a:cs typeface="+mn-cs"/>
              </a:rPr>
              <a:t>So, you should multiply those tremendous number of </a:t>
            </a:r>
          </a:p>
          <a:p>
            <a:r>
              <a:rPr lang="en-US" sz="1200" b="0" i="0" kern="1200" dirty="0">
                <a:solidFill>
                  <a:schemeClr val="tx1"/>
                </a:solidFill>
                <a:effectLst/>
                <a:latin typeface="+mn-lt"/>
                <a:ea typeface="+mn-ea"/>
                <a:cs typeface="+mn-cs"/>
              </a:rPr>
              <a:t>features by three right now. And it is okay. </a:t>
            </a:r>
          </a:p>
          <a:p>
            <a:r>
              <a:rPr lang="en-US" sz="1200" b="0" i="0" kern="1200" dirty="0">
                <a:solidFill>
                  <a:schemeClr val="tx1"/>
                </a:solidFill>
                <a:effectLst/>
                <a:latin typeface="+mn-lt"/>
                <a:ea typeface="+mn-ea"/>
                <a:cs typeface="+mn-cs"/>
              </a:rPr>
              <a:t>So, the model will not break down just because it is discriminative model. </a:t>
            </a:r>
          </a:p>
          <a:p>
            <a:r>
              <a:rPr lang="en-US" sz="1200" b="0" i="0" kern="1200" dirty="0">
                <a:solidFill>
                  <a:schemeClr val="tx1"/>
                </a:solidFill>
                <a:effectLst/>
                <a:latin typeface="+mn-lt"/>
                <a:ea typeface="+mn-ea"/>
                <a:cs typeface="+mn-cs"/>
              </a:rPr>
              <a:t>So, we do not care about modeling the sequence of </a:t>
            </a:r>
          </a:p>
          <a:p>
            <a:r>
              <a:rPr lang="en-US" sz="1200" b="0" i="0" kern="1200" dirty="0">
                <a:solidFill>
                  <a:schemeClr val="tx1"/>
                </a:solidFill>
                <a:effectLst/>
                <a:latin typeface="+mn-lt"/>
                <a:ea typeface="+mn-ea"/>
                <a:cs typeface="+mn-cs"/>
              </a:rPr>
              <a:t>x which means that we can do whatever we want basically. </a:t>
            </a:r>
          </a:p>
          <a:p>
            <a:r>
              <a:rPr lang="en-US" sz="1200" b="0" i="0" kern="1200" dirty="0">
                <a:solidFill>
                  <a:schemeClr val="tx1"/>
                </a:solidFill>
                <a:effectLst/>
                <a:latin typeface="+mn-lt"/>
                <a:ea typeface="+mn-ea"/>
                <a:cs typeface="+mn-cs"/>
              </a:rPr>
              <a:t>So, this picture depicts this idea and it says that </a:t>
            </a:r>
          </a:p>
          <a:p>
            <a:r>
              <a:rPr lang="en-US" sz="1200" b="0" i="0" kern="1200" dirty="0">
                <a:solidFill>
                  <a:schemeClr val="tx1"/>
                </a:solidFill>
                <a:effectLst/>
                <a:latin typeface="+mn-lt"/>
                <a:ea typeface="+mn-ea"/>
                <a:cs typeface="+mn-cs"/>
              </a:rPr>
              <a:t>every feature can actually have access to all words in our sentence. </a:t>
            </a:r>
          </a:p>
          <a:p>
            <a:r>
              <a:rPr lang="en-US" sz="1200" b="0" i="0" kern="1200" dirty="0">
                <a:solidFill>
                  <a:schemeClr val="tx1"/>
                </a:solidFill>
                <a:effectLst/>
                <a:latin typeface="+mn-lt"/>
                <a:ea typeface="+mn-ea"/>
                <a:cs typeface="+mn-cs"/>
              </a:rPr>
              <a:t>It can be a little bit messy. </a:t>
            </a:r>
          </a:p>
          <a:p>
            <a:r>
              <a:rPr lang="en-US" sz="1200" b="0" i="0" kern="1200" dirty="0">
                <a:solidFill>
                  <a:schemeClr val="tx1"/>
                </a:solidFill>
                <a:effectLst/>
                <a:latin typeface="+mn-lt"/>
                <a:ea typeface="+mn-ea"/>
                <a:cs typeface="+mn-cs"/>
              </a:rPr>
              <a:t>So, just be prepared that it happens and people think that this is okay and this is nice, </a:t>
            </a:r>
          </a:p>
          <a:p>
            <a:r>
              <a:rPr lang="en-US" sz="1200" b="0" i="0" kern="1200" dirty="0">
                <a:solidFill>
                  <a:schemeClr val="tx1"/>
                </a:solidFill>
                <a:effectLst/>
                <a:latin typeface="+mn-lt"/>
                <a:ea typeface="+mn-ea"/>
                <a:cs typeface="+mn-cs"/>
              </a:rPr>
              <a:t>and this is how it works actually</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70</a:t>
            </a:fld>
            <a:endParaRPr lang="en-US"/>
          </a:p>
        </p:txBody>
      </p:sp>
    </p:spTree>
    <p:extLst>
      <p:ext uri="{BB962C8B-B14F-4D97-AF65-F5344CB8AC3E}">
        <p14:creationId xmlns:p14="http://schemas.microsoft.com/office/powerpoint/2010/main" val="37414607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just to sum up what we have discussed. </a:t>
            </a:r>
          </a:p>
          <a:p>
            <a:r>
              <a:rPr lang="en-US" sz="1200" b="0" i="0" kern="1200" dirty="0">
                <a:solidFill>
                  <a:schemeClr val="tx1"/>
                </a:solidFill>
                <a:effectLst/>
                <a:latin typeface="+mn-lt"/>
                <a:ea typeface="+mn-ea"/>
                <a:cs typeface="+mn-cs"/>
              </a:rPr>
              <a:t>Well, we have discussed different graphical models for sequence tagging. </a:t>
            </a:r>
          </a:p>
          <a:p>
            <a:r>
              <a:rPr lang="en-US" sz="1200" b="0" i="0" kern="1200" dirty="0">
                <a:solidFill>
                  <a:schemeClr val="tx1"/>
                </a:solidFill>
                <a:effectLst/>
                <a:latin typeface="+mn-lt"/>
                <a:ea typeface="+mn-ea"/>
                <a:cs typeface="+mn-cs"/>
              </a:rPr>
              <a:t>We have discussed one of them, </a:t>
            </a:r>
          </a:p>
          <a:p>
            <a:r>
              <a:rPr lang="en-US" sz="1200" b="0" i="0" kern="1200" dirty="0">
                <a:solidFill>
                  <a:schemeClr val="tx1"/>
                </a:solidFill>
                <a:effectLst/>
                <a:latin typeface="+mn-lt"/>
                <a:ea typeface="+mn-ea"/>
                <a:cs typeface="+mn-cs"/>
              </a:rPr>
              <a:t>Hidden Markov model with more details. </a:t>
            </a:r>
          </a:p>
          <a:p>
            <a:r>
              <a:rPr lang="en-US" sz="1200" b="0" i="0" kern="1200" dirty="0">
                <a:solidFill>
                  <a:schemeClr val="tx1"/>
                </a:solidFill>
                <a:effectLst/>
                <a:latin typeface="+mn-lt"/>
                <a:ea typeface="+mn-ea"/>
                <a:cs typeface="+mn-cs"/>
              </a:rPr>
              <a:t>So, we have seen how to train this model and how to do decoding in this model. </a:t>
            </a:r>
          </a:p>
          <a:p>
            <a:r>
              <a:rPr lang="en-US" sz="1200" b="0" i="0" kern="1200" dirty="0">
                <a:solidFill>
                  <a:schemeClr val="tx1"/>
                </a:solidFill>
                <a:effectLst/>
                <a:latin typeface="+mn-lt"/>
                <a:ea typeface="+mn-ea"/>
                <a:cs typeface="+mn-cs"/>
              </a:rPr>
              <a:t>And in practice, usually you will need just to do feature generation, </a:t>
            </a:r>
          </a:p>
          <a:p>
            <a:r>
              <a:rPr lang="en-US" sz="1200" b="0" i="0" kern="1200" dirty="0">
                <a:solidFill>
                  <a:schemeClr val="tx1"/>
                </a:solidFill>
                <a:effectLst/>
                <a:latin typeface="+mn-lt"/>
                <a:ea typeface="+mn-ea"/>
                <a:cs typeface="+mn-cs"/>
              </a:rPr>
              <a:t>and use some implementation of one of this model. </a:t>
            </a:r>
          </a:p>
          <a:p>
            <a:r>
              <a:rPr lang="en-US" sz="1200" b="0" i="0" kern="1200" dirty="0">
                <a:solidFill>
                  <a:schemeClr val="tx1"/>
                </a:solidFill>
                <a:effectLst/>
                <a:latin typeface="+mn-lt"/>
                <a:ea typeface="+mn-ea"/>
                <a:cs typeface="+mn-cs"/>
              </a:rPr>
              <a:t>So, this is all for probabilistic approach for sequence tagging, </a:t>
            </a:r>
          </a:p>
          <a:p>
            <a:r>
              <a:rPr lang="en-US" sz="1200" b="0" i="0" kern="1200">
                <a:solidFill>
                  <a:schemeClr val="tx1"/>
                </a:solidFill>
                <a:effectLst/>
                <a:latin typeface="+mn-lt"/>
                <a:ea typeface="+mn-ea"/>
                <a:cs typeface="+mn-cs"/>
              </a:rPr>
              <a:t>but we will also discuss neural networks for this task later.</a:t>
            </a:r>
          </a:p>
          <a:p>
            <a:endParaRPr lang="en-US"/>
          </a:p>
        </p:txBody>
      </p:sp>
      <p:sp>
        <p:nvSpPr>
          <p:cNvPr id="4" name="Slide Number Placeholder 3"/>
          <p:cNvSpPr>
            <a:spLocks noGrp="1"/>
          </p:cNvSpPr>
          <p:nvPr>
            <p:ph type="sldNum" sz="quarter" idx="5"/>
          </p:nvPr>
        </p:nvSpPr>
        <p:spPr/>
        <p:txBody>
          <a:bodyPr/>
          <a:lstStyle/>
          <a:p>
            <a:fld id="{DD57684D-EEA5-0746-AF09-E0EC1D9FC972}" type="slidenum">
              <a:rPr lang="en-US" smtClean="0"/>
              <a:t>71</a:t>
            </a:fld>
            <a:endParaRPr lang="en-US"/>
          </a:p>
        </p:txBody>
      </p:sp>
    </p:spTree>
    <p:extLst>
      <p:ext uri="{BB962C8B-B14F-4D97-AF65-F5344CB8AC3E}">
        <p14:creationId xmlns:p14="http://schemas.microsoft.com/office/powerpoint/2010/main" val="36182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2 problems here.</a:t>
            </a:r>
          </a:p>
          <a:p>
            <a:endParaRPr lang="en-US" dirty="0"/>
          </a:p>
          <a:p>
            <a:r>
              <a:rPr lang="en-US" sz="1200" b="0" i="0" kern="1200" dirty="0">
                <a:solidFill>
                  <a:schemeClr val="tx1"/>
                </a:solidFill>
                <a:effectLst/>
                <a:latin typeface="+mn-lt"/>
                <a:ea typeface="+mn-ea"/>
                <a:cs typeface="+mn-cs"/>
              </a:rPr>
              <a:t>So first, let's look into the first word here and </a:t>
            </a:r>
          </a:p>
          <a:p>
            <a:r>
              <a:rPr lang="en-US" sz="1200" b="0" i="0" kern="1200" dirty="0">
                <a:solidFill>
                  <a:schemeClr val="tx1"/>
                </a:solidFill>
                <a:effectLst/>
                <a:latin typeface="+mn-lt"/>
                <a:ea typeface="+mn-ea"/>
                <a:cs typeface="+mn-cs"/>
              </a:rPr>
              <a:t>the probability of this first word. </a:t>
            </a:r>
          </a:p>
          <a:p>
            <a:r>
              <a:rPr lang="en-US" sz="1200" b="0" i="0" kern="1200" dirty="0">
                <a:solidFill>
                  <a:schemeClr val="tx1"/>
                </a:solidFill>
                <a:effectLst/>
                <a:latin typeface="+mn-lt"/>
                <a:ea typeface="+mn-ea"/>
                <a:cs typeface="+mn-cs"/>
              </a:rPr>
              <a:t>So the first word can be This or </a:t>
            </a:r>
          </a:p>
          <a:p>
            <a:r>
              <a:rPr lang="en-US" sz="1200" b="0" i="0" kern="1200" dirty="0">
                <a:solidFill>
                  <a:schemeClr val="tx1"/>
                </a:solidFill>
                <a:effectLst/>
                <a:latin typeface="+mn-lt"/>
                <a:ea typeface="+mn-ea"/>
                <a:cs typeface="+mn-cs"/>
              </a:rPr>
              <a:t>That in our toy corpus. </a:t>
            </a:r>
          </a:p>
          <a:p>
            <a:r>
              <a:rPr lang="en-US" sz="1200" b="0" i="0" kern="1200" dirty="0">
                <a:solidFill>
                  <a:schemeClr val="tx1"/>
                </a:solidFill>
                <a:effectLst/>
                <a:latin typeface="+mn-lt"/>
                <a:ea typeface="+mn-ea"/>
                <a:cs typeface="+mn-cs"/>
              </a:rPr>
              <a:t>But it can never be malt or something else. </a:t>
            </a:r>
          </a:p>
          <a:p>
            <a:r>
              <a:rPr lang="en-US" sz="1200" b="0" i="0" kern="1200" dirty="0">
                <a:solidFill>
                  <a:schemeClr val="tx1"/>
                </a:solidFill>
                <a:effectLst/>
                <a:latin typeface="+mn-lt"/>
                <a:ea typeface="+mn-ea"/>
                <a:cs typeface="+mn-cs"/>
              </a:rPr>
              <a:t>Well, maybe we should use this. </a:t>
            </a:r>
          </a:p>
          <a:p>
            <a:r>
              <a:rPr lang="en-US" sz="1200" b="0" i="0" kern="1200" dirty="0">
                <a:solidFill>
                  <a:schemeClr val="tx1"/>
                </a:solidFill>
                <a:effectLst/>
                <a:latin typeface="+mn-lt"/>
                <a:ea typeface="+mn-ea"/>
                <a:cs typeface="+mn-cs"/>
              </a:rPr>
              <a:t>So maybe we should not spread the probability </a:t>
            </a:r>
          </a:p>
          <a:p>
            <a:r>
              <a:rPr lang="en-US" sz="1200" b="0" i="0" kern="1200" dirty="0">
                <a:solidFill>
                  <a:schemeClr val="tx1"/>
                </a:solidFill>
                <a:effectLst/>
                <a:latin typeface="+mn-lt"/>
                <a:ea typeface="+mn-ea"/>
                <a:cs typeface="+mn-cs"/>
              </a:rPr>
              <a:t>among all possible words in the vocabulary. </a:t>
            </a:r>
          </a:p>
          <a:p>
            <a:r>
              <a:rPr lang="en-US" sz="1200" b="0" i="0" kern="1200" dirty="0">
                <a:solidFill>
                  <a:schemeClr val="tx1"/>
                </a:solidFill>
                <a:effectLst/>
                <a:latin typeface="+mn-lt"/>
                <a:ea typeface="+mn-ea"/>
                <a:cs typeface="+mn-cs"/>
              </a:rPr>
              <a:t>But we should just stick to those that are likely to be in the first spot.</a:t>
            </a:r>
          </a:p>
          <a:p>
            <a:r>
              <a:rPr lang="en-US" sz="1200" b="0" i="0" kern="1200" dirty="0">
                <a:solidFill>
                  <a:schemeClr val="tx1"/>
                </a:solidFill>
                <a:effectLst/>
                <a:latin typeface="+mn-lt"/>
                <a:ea typeface="+mn-ea"/>
                <a:cs typeface="+mn-cs"/>
              </a:rPr>
              <a:t>6:17And we can do this. </a:t>
            </a:r>
          </a:p>
          <a:p>
            <a:r>
              <a:rPr lang="en-US" sz="1200" b="0" i="0" kern="1200" dirty="0">
                <a:solidFill>
                  <a:schemeClr val="tx1"/>
                </a:solidFill>
                <a:effectLst/>
                <a:latin typeface="+mn-lt"/>
                <a:ea typeface="+mn-ea"/>
                <a:cs typeface="+mn-cs"/>
              </a:rPr>
              <a:t>Let us just condition our first words on a fake start token. </a:t>
            </a:r>
          </a:p>
          <a:p>
            <a:r>
              <a:rPr lang="en-US" sz="1200" b="0" i="0" kern="1200" dirty="0">
                <a:solidFill>
                  <a:schemeClr val="tx1"/>
                </a:solidFill>
                <a:effectLst/>
                <a:latin typeface="+mn-lt"/>
                <a:ea typeface="+mn-ea"/>
                <a:cs typeface="+mn-cs"/>
              </a:rPr>
              <a:t>So let's add this fake start token in the beginning. </a:t>
            </a:r>
          </a:p>
          <a:p>
            <a:r>
              <a:rPr lang="en-US" sz="1200" b="0" i="0" kern="1200" dirty="0">
                <a:solidFill>
                  <a:schemeClr val="tx1"/>
                </a:solidFill>
                <a:effectLst/>
                <a:latin typeface="+mn-lt"/>
                <a:ea typeface="+mn-ea"/>
                <a:cs typeface="+mn-cs"/>
              </a:rPr>
              <a:t>And then we will get the probability = 1/2 for the first place, </a:t>
            </a:r>
          </a:p>
          <a:p>
            <a:r>
              <a:rPr lang="en-US" sz="1200" b="0" i="0" kern="1200" dirty="0">
                <a:solidFill>
                  <a:schemeClr val="tx1"/>
                </a:solidFill>
                <a:effectLst/>
                <a:latin typeface="+mn-lt"/>
                <a:ea typeface="+mn-ea"/>
                <a:cs typeface="+mn-cs"/>
              </a:rPr>
              <a:t>right, because we have either the This or That. </a:t>
            </a:r>
          </a:p>
          <a:p>
            <a:r>
              <a:rPr lang="en-US" sz="1200" b="0" i="0" kern="1200" dirty="0">
                <a:solidFill>
                  <a:schemeClr val="tx1"/>
                </a:solidFill>
                <a:effectLst/>
                <a:latin typeface="+mn-lt"/>
                <a:ea typeface="+mn-ea"/>
                <a:cs typeface="+mn-cs"/>
              </a:rPr>
              <a:t>So it can be helpful.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add fake end term as well.</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7</a:t>
            </a:fld>
            <a:endParaRPr lang="en-US"/>
          </a:p>
        </p:txBody>
      </p:sp>
    </p:spTree>
    <p:extLst>
      <p:ext uri="{BB962C8B-B14F-4D97-AF65-F5344CB8AC3E}">
        <p14:creationId xmlns:p14="http://schemas.microsoft.com/office/powerpoint/2010/main" val="3457633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 you can understand the model in </a:t>
            </a:r>
            <a:r>
              <a:rPr lang="en-US" dirty="0" err="1"/>
              <a:t>mathmaticty</a:t>
            </a:r>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8</a:t>
            </a:fld>
            <a:endParaRPr lang="en-US"/>
          </a:p>
        </p:txBody>
      </p:sp>
    </p:spTree>
    <p:extLst>
      <p:ext uri="{BB962C8B-B14F-4D97-AF65-F5344CB8AC3E}">
        <p14:creationId xmlns:p14="http://schemas.microsoft.com/office/powerpoint/2010/main" val="50566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what you have already seen in the end of our previous slides. </a:t>
            </a:r>
          </a:p>
          <a:p>
            <a:r>
              <a:rPr lang="en-US" sz="1200" b="0" i="0" kern="1200" dirty="0">
                <a:solidFill>
                  <a:schemeClr val="tx1"/>
                </a:solidFill>
                <a:effectLst/>
                <a:latin typeface="+mn-lt"/>
                <a:ea typeface="+mn-ea"/>
                <a:cs typeface="+mn-cs"/>
              </a:rPr>
              <a:t>So just to remind, </a:t>
            </a:r>
          </a:p>
          <a:p>
            <a:r>
              <a:rPr lang="en-US" sz="1200" b="0" i="0" kern="1200" dirty="0">
                <a:solidFill>
                  <a:schemeClr val="tx1"/>
                </a:solidFill>
                <a:effectLst/>
                <a:latin typeface="+mn-lt"/>
                <a:ea typeface="+mn-ea"/>
                <a:cs typeface="+mn-cs"/>
              </a:rPr>
              <a:t>we have some sequences and we are going to predict the probabilities of these sequences. </a:t>
            </a:r>
          </a:p>
          <a:p>
            <a:r>
              <a:rPr lang="en-US" sz="1200" b="0" i="0" kern="1200" dirty="0">
                <a:solidFill>
                  <a:schemeClr val="tx1"/>
                </a:solidFill>
                <a:effectLst/>
                <a:latin typeface="+mn-lt"/>
                <a:ea typeface="+mn-ea"/>
                <a:cs typeface="+mn-cs"/>
              </a:rPr>
              <a:t>So we learnt that with bigger language model, </a:t>
            </a:r>
          </a:p>
          <a:p>
            <a:r>
              <a:rPr lang="en-US" sz="1200" b="0" i="0" kern="1200" dirty="0">
                <a:solidFill>
                  <a:schemeClr val="tx1"/>
                </a:solidFill>
                <a:effectLst/>
                <a:latin typeface="+mn-lt"/>
                <a:ea typeface="+mn-ea"/>
                <a:cs typeface="+mn-cs"/>
              </a:rPr>
              <a:t>you can factorize your probability into some terms. </a:t>
            </a:r>
          </a:p>
          <a:p>
            <a:r>
              <a:rPr lang="en-US" sz="1200" b="0" i="0" kern="1200" dirty="0">
                <a:solidFill>
                  <a:schemeClr val="tx1"/>
                </a:solidFill>
                <a:effectLst/>
                <a:latin typeface="+mn-lt"/>
                <a:ea typeface="+mn-ea"/>
                <a:cs typeface="+mn-cs"/>
              </a:rPr>
              <a:t>So these are the probabilities of the next word, </a:t>
            </a:r>
          </a:p>
          <a:p>
            <a:r>
              <a:rPr lang="en-US" sz="1200" b="0" i="0" kern="1200" dirty="0">
                <a:solidFill>
                  <a:schemeClr val="tx1"/>
                </a:solidFill>
                <a:effectLst/>
                <a:latin typeface="+mn-lt"/>
                <a:ea typeface="+mn-ea"/>
                <a:cs typeface="+mn-cs"/>
              </a:rPr>
              <a:t>given the previous words. </a:t>
            </a:r>
          </a:p>
          <a:p>
            <a:r>
              <a:rPr lang="en-US" sz="1200" b="0" i="0" kern="1200" dirty="0">
                <a:solidFill>
                  <a:schemeClr val="tx1"/>
                </a:solidFill>
                <a:effectLst/>
                <a:latin typeface="+mn-lt"/>
                <a:ea typeface="+mn-ea"/>
                <a:cs typeface="+mn-cs"/>
              </a:rPr>
              <a:t>Now, take a moment to see whether everything is okay with the indices on this slide. </a:t>
            </a:r>
          </a:p>
          <a:p>
            <a:r>
              <a:rPr lang="en-US" sz="1200" b="0" i="0" kern="1200" dirty="0">
                <a:solidFill>
                  <a:schemeClr val="tx1"/>
                </a:solidFill>
                <a:effectLst/>
                <a:latin typeface="+mn-lt"/>
                <a:ea typeface="+mn-ea"/>
                <a:cs typeface="+mn-cs"/>
              </a:rPr>
              <a:t>Well, you can notice that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can be equal to 0 or to k plus 1, </a:t>
            </a:r>
          </a:p>
          <a:p>
            <a:r>
              <a:rPr lang="en-US" sz="1200" b="0" i="0" kern="1200" dirty="0">
                <a:solidFill>
                  <a:schemeClr val="tx1"/>
                </a:solidFill>
                <a:effectLst/>
                <a:latin typeface="+mn-lt"/>
                <a:ea typeface="+mn-ea"/>
                <a:cs typeface="+mn-cs"/>
              </a:rPr>
              <a:t>and it goes out of range of our sequence. </a:t>
            </a:r>
          </a:p>
          <a:p>
            <a:r>
              <a:rPr lang="en-US" sz="1200" b="0" i="0" kern="1200" dirty="0">
                <a:solidFill>
                  <a:schemeClr val="tx1"/>
                </a:solidFill>
                <a:effectLst/>
                <a:latin typeface="+mn-lt"/>
                <a:ea typeface="+mn-ea"/>
                <a:cs typeface="+mn-cs"/>
              </a:rPr>
              <a:t>But that's okay because if you remember our previous video, </a:t>
            </a:r>
          </a:p>
          <a:p>
            <a:r>
              <a:rPr lang="en-US" sz="1200" b="0" i="0" kern="1200" dirty="0">
                <a:solidFill>
                  <a:schemeClr val="tx1"/>
                </a:solidFill>
                <a:effectLst/>
                <a:latin typeface="+mn-lt"/>
                <a:ea typeface="+mn-ea"/>
                <a:cs typeface="+mn-cs"/>
              </a:rPr>
              <a:t>we discussed that we should have some fake tokens </a:t>
            </a:r>
          </a:p>
          <a:p>
            <a:r>
              <a:rPr lang="en-US" sz="1200" b="0" i="0" kern="1200" dirty="0">
                <a:solidFill>
                  <a:schemeClr val="tx1"/>
                </a:solidFill>
                <a:effectLst/>
                <a:latin typeface="+mn-lt"/>
                <a:ea typeface="+mn-ea"/>
                <a:cs typeface="+mn-cs"/>
              </a:rPr>
              <a:t>in the beginning of the sequence and in the end of the sequence. </a:t>
            </a:r>
          </a:p>
          <a:p>
            <a:r>
              <a:rPr lang="en-US" sz="1200" b="0" i="0" kern="1200" dirty="0">
                <a:solidFill>
                  <a:schemeClr val="tx1"/>
                </a:solidFill>
                <a:effectLst/>
                <a:latin typeface="+mn-lt"/>
                <a:ea typeface="+mn-ea"/>
                <a:cs typeface="+mn-cs"/>
              </a:rPr>
              <a:t>So this I equal to 0 and to k plus 1 will be exactly these fake tokens. </a:t>
            </a:r>
          </a:p>
          <a:p>
            <a:r>
              <a:rPr lang="en-US" sz="1200" b="0" i="0" kern="1200" dirty="0">
                <a:solidFill>
                  <a:schemeClr val="tx1"/>
                </a:solidFill>
                <a:effectLst/>
                <a:latin typeface="+mn-lt"/>
                <a:ea typeface="+mn-ea"/>
                <a:cs typeface="+mn-cs"/>
              </a:rPr>
              <a:t>So everything good here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just a generalization. </a:t>
            </a:r>
          </a:p>
          <a:p>
            <a:r>
              <a:rPr lang="en-US" sz="1200" b="0" i="0" kern="1200" dirty="0">
                <a:solidFill>
                  <a:schemeClr val="tx1"/>
                </a:solidFill>
                <a:effectLst/>
                <a:latin typeface="+mn-lt"/>
                <a:ea typeface="+mn-ea"/>
                <a:cs typeface="+mn-cs"/>
              </a:rPr>
              <a:t>This is n-gram language model. </a:t>
            </a:r>
          </a:p>
          <a:p>
            <a:r>
              <a:rPr lang="en-US" sz="1200" b="0" i="0" kern="1200" dirty="0">
                <a:solidFill>
                  <a:schemeClr val="tx1"/>
                </a:solidFill>
                <a:effectLst/>
                <a:latin typeface="+mn-lt"/>
                <a:ea typeface="+mn-ea"/>
                <a:cs typeface="+mn-cs"/>
              </a:rPr>
              <a:t>So the only difference here is that the history gets longer. </a:t>
            </a:r>
          </a:p>
          <a:p>
            <a:r>
              <a:rPr lang="en-US" sz="1200" b="0" i="0" kern="1200" dirty="0">
                <a:solidFill>
                  <a:schemeClr val="tx1"/>
                </a:solidFill>
                <a:effectLst/>
                <a:latin typeface="+mn-lt"/>
                <a:ea typeface="+mn-ea"/>
                <a:cs typeface="+mn-cs"/>
              </a:rPr>
              <a:t>So we condition not only on the previous words but on </a:t>
            </a:r>
          </a:p>
          <a:p>
            <a:r>
              <a:rPr lang="en-US" sz="1200" b="0" i="0" kern="1200" dirty="0">
                <a:solidFill>
                  <a:schemeClr val="tx1"/>
                </a:solidFill>
                <a:effectLst/>
                <a:latin typeface="+mn-lt"/>
                <a:ea typeface="+mn-ea"/>
                <a:cs typeface="+mn-cs"/>
              </a:rPr>
              <a:t>the whole sequence of n minus 1 previous words. </a:t>
            </a:r>
          </a:p>
          <a:p>
            <a:r>
              <a:rPr lang="en-US" sz="1200" b="0" i="0" kern="1200" dirty="0">
                <a:solidFill>
                  <a:schemeClr val="tx1"/>
                </a:solidFill>
                <a:effectLst/>
                <a:latin typeface="+mn-lt"/>
                <a:ea typeface="+mn-ea"/>
                <a:cs typeface="+mn-cs"/>
              </a:rPr>
              <a:t>So just take a note to these </a:t>
            </a:r>
            <a:r>
              <a:rPr lang="en-US" sz="1200" b="0" i="0" kern="1200" dirty="0" err="1">
                <a:solidFill>
                  <a:schemeClr val="tx1"/>
                </a:solidFill>
                <a:effectLst/>
                <a:latin typeface="+mn-lt"/>
                <a:ea typeface="+mn-ea"/>
                <a:cs typeface="+mn-cs"/>
              </a:rPr>
              <a:t>denotions</a:t>
            </a:r>
            <a:r>
              <a:rPr lang="en-US" sz="1200" b="0" i="0" kern="1200" dirty="0">
                <a:solidFill>
                  <a:schemeClr val="tx1"/>
                </a:solidFill>
                <a:effectLst/>
                <a:latin typeface="+mn-lt"/>
                <a:ea typeface="+mn-ea"/>
                <a:cs typeface="+mn-cs"/>
              </a:rPr>
              <a:t> here. </a:t>
            </a:r>
          </a:p>
          <a:p>
            <a:r>
              <a:rPr lang="en-US" sz="1200" b="0" i="0" kern="1200" dirty="0">
                <a:solidFill>
                  <a:schemeClr val="tx1"/>
                </a:solidFill>
                <a:effectLst/>
                <a:latin typeface="+mn-lt"/>
                <a:ea typeface="+mn-ea"/>
                <a:cs typeface="+mn-cs"/>
              </a:rPr>
              <a:t>This is just a brief way to show that we have a sequence of n minus one words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just a brief way to show that we have a sequence of n minus one words. </a:t>
            </a:r>
          </a:p>
          <a:p>
            <a:r>
              <a:rPr lang="en-US" sz="1200" b="0" i="0" kern="1200" dirty="0">
                <a:solidFill>
                  <a:schemeClr val="tx1"/>
                </a:solidFill>
                <a:effectLst/>
                <a:latin typeface="+mn-lt"/>
                <a:ea typeface="+mn-ea"/>
                <a:cs typeface="+mn-cs"/>
              </a:rPr>
              <a:t>Great. We have some intuition how to estimate these probabilities. </a:t>
            </a:r>
          </a:p>
          <a:p>
            <a:r>
              <a:rPr lang="en-US" sz="1200" b="0" i="0" kern="1200" dirty="0">
                <a:solidFill>
                  <a:schemeClr val="tx1"/>
                </a:solidFill>
                <a:effectLst/>
                <a:latin typeface="+mn-lt"/>
                <a:ea typeface="+mn-ea"/>
                <a:cs typeface="+mn-cs"/>
              </a:rPr>
              <a:t>So you remember that we can just count some n-grams and normalize these counts. </a:t>
            </a:r>
          </a:p>
          <a:p>
            <a:r>
              <a:rPr lang="en-US" sz="1200" b="0" i="0" kern="1200" dirty="0">
                <a:solidFill>
                  <a:schemeClr val="tx1"/>
                </a:solidFill>
                <a:effectLst/>
                <a:latin typeface="+mn-lt"/>
                <a:ea typeface="+mn-ea"/>
                <a:cs typeface="+mn-cs"/>
              </a:rPr>
              <a:t>But, now, I want to give you some intuition, </a:t>
            </a:r>
          </a:p>
          <a:p>
            <a:r>
              <a:rPr lang="en-US" sz="1200" b="0" i="0" kern="1200" dirty="0">
                <a:solidFill>
                  <a:schemeClr val="tx1"/>
                </a:solidFill>
                <a:effectLst/>
                <a:latin typeface="+mn-lt"/>
                <a:ea typeface="+mn-ea"/>
                <a:cs typeface="+mn-cs"/>
              </a:rPr>
              <a:t>not only just intuition but mathematical justification.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Well, we have some probabilistic model, </a:t>
            </a:r>
          </a:p>
          <a:p>
            <a:r>
              <a:rPr lang="en-US" sz="1200" b="0" i="0" kern="1200" dirty="0">
                <a:solidFill>
                  <a:schemeClr val="tx1"/>
                </a:solidFill>
                <a:effectLst/>
                <a:latin typeface="+mn-lt"/>
                <a:ea typeface="+mn-ea"/>
                <a:cs typeface="+mn-cs"/>
              </a:rPr>
              <a:t>and we have some data. </a:t>
            </a:r>
          </a:p>
          <a:p>
            <a:r>
              <a:rPr lang="en-US" sz="1200" b="0" i="0" kern="1200" dirty="0">
                <a:solidFill>
                  <a:schemeClr val="tx1"/>
                </a:solidFill>
                <a:effectLst/>
                <a:latin typeface="+mn-lt"/>
                <a:ea typeface="+mn-ea"/>
                <a:cs typeface="+mn-cs"/>
              </a:rPr>
              <a:t>And we want to learn the parameters of this model. </a:t>
            </a:r>
          </a:p>
          <a:p>
            <a:r>
              <a:rPr lang="en-US" sz="1200" b="0" i="0" kern="1200" dirty="0">
                <a:solidFill>
                  <a:schemeClr val="tx1"/>
                </a:solidFill>
                <a:effectLst/>
                <a:latin typeface="+mn-lt"/>
                <a:ea typeface="+mn-ea"/>
                <a:cs typeface="+mn-cs"/>
              </a:rPr>
              <a:t>What do we do in this case? </a:t>
            </a:r>
          </a:p>
          <a:p>
            <a:r>
              <a:rPr lang="en-US" sz="1200" b="0" i="0" kern="1200" dirty="0">
                <a:solidFill>
                  <a:schemeClr val="tx1"/>
                </a:solidFill>
                <a:effectLst/>
                <a:latin typeface="+mn-lt"/>
                <a:ea typeface="+mn-ea"/>
                <a:cs typeface="+mn-cs"/>
              </a:rPr>
              <a:t>So what you do is likelihood maximization by W train, </a:t>
            </a:r>
          </a:p>
          <a:p>
            <a:r>
              <a:rPr lang="en-US" sz="1200" b="0" i="0" kern="1200" dirty="0">
                <a:solidFill>
                  <a:schemeClr val="tx1"/>
                </a:solidFill>
                <a:effectLst/>
                <a:latin typeface="+mn-lt"/>
                <a:ea typeface="+mn-ea"/>
                <a:cs typeface="+mn-cs"/>
              </a:rPr>
              <a:t>and you note here my train data. </a:t>
            </a:r>
          </a:p>
          <a:p>
            <a:r>
              <a:rPr lang="en-US" sz="1200" b="0" i="0" kern="1200" dirty="0">
                <a:solidFill>
                  <a:schemeClr val="tx1"/>
                </a:solidFill>
                <a:effectLst/>
                <a:latin typeface="+mn-lt"/>
                <a:ea typeface="+mn-ea"/>
                <a:cs typeface="+mn-cs"/>
              </a:rPr>
              <a:t>So this is just a concatenation off all the training sequences that I have, </a:t>
            </a:r>
          </a:p>
          <a:p>
            <a:r>
              <a:rPr lang="en-US" sz="1200" b="0" i="0" kern="1200" dirty="0">
                <a:solidFill>
                  <a:schemeClr val="tx1"/>
                </a:solidFill>
                <a:effectLst/>
                <a:latin typeface="+mn-lt"/>
                <a:ea typeface="+mn-ea"/>
                <a:cs typeface="+mn-cs"/>
              </a:rPr>
              <a:t>giving a total of big M tokens. </a:t>
            </a:r>
          </a:p>
          <a:p>
            <a:r>
              <a:rPr lang="en-US" sz="1200" b="0" i="0" kern="1200" dirty="0">
                <a:solidFill>
                  <a:schemeClr val="tx1"/>
                </a:solidFill>
                <a:effectLst/>
                <a:latin typeface="+mn-lt"/>
                <a:ea typeface="+mn-ea"/>
                <a:cs typeface="+mn-cs"/>
              </a:rPr>
              <a:t>Now, I take the logarithm of </a:t>
            </a:r>
          </a:p>
          <a:p>
            <a:r>
              <a:rPr lang="en-US" sz="1200" b="0" i="0" kern="1200" dirty="0">
                <a:solidFill>
                  <a:schemeClr val="tx1"/>
                </a:solidFill>
                <a:effectLst/>
                <a:latin typeface="+mn-lt"/>
                <a:ea typeface="+mn-ea"/>
                <a:cs typeface="+mn-cs"/>
              </a:rPr>
              <a:t>this probability because it is easier to optimize the sum of logarithms, </a:t>
            </a:r>
          </a:p>
          <a:p>
            <a:r>
              <a:rPr lang="en-US" sz="1200" b="0" i="0" kern="1200" dirty="0">
                <a:solidFill>
                  <a:schemeClr val="tx1"/>
                </a:solidFill>
                <a:effectLst/>
                <a:latin typeface="+mn-lt"/>
                <a:ea typeface="+mn-ea"/>
                <a:cs typeface="+mn-cs"/>
              </a:rPr>
              <a:t>rather than the product of probabilities. </a:t>
            </a:r>
          </a:p>
          <a:p>
            <a:r>
              <a:rPr lang="en-US" sz="1200" b="0" i="0" kern="1200" dirty="0">
                <a:solidFill>
                  <a:schemeClr val="tx1"/>
                </a:solidFill>
                <a:effectLst/>
                <a:latin typeface="+mn-lt"/>
                <a:ea typeface="+mn-ea"/>
                <a:cs typeface="+mn-cs"/>
              </a:rPr>
              <a:t>And I just write down the probability of my data according to my model. </a:t>
            </a:r>
          </a:p>
          <a:p>
            <a:r>
              <a:rPr lang="en-US" sz="1200" b="0" i="0" kern="1200" dirty="0">
                <a:solidFill>
                  <a:schemeClr val="tx1"/>
                </a:solidFill>
                <a:effectLst/>
                <a:latin typeface="+mn-lt"/>
                <a:ea typeface="+mn-ea"/>
                <a:cs typeface="+mn-cs"/>
              </a:rPr>
              <a:t>Okay? So if I'm not too lazy, </a:t>
            </a:r>
          </a:p>
          <a:p>
            <a:r>
              <a:rPr lang="en-US" sz="1200" b="0" i="0" kern="1200" dirty="0">
                <a:solidFill>
                  <a:schemeClr val="tx1"/>
                </a:solidFill>
                <a:effectLst/>
                <a:latin typeface="+mn-lt"/>
                <a:ea typeface="+mn-ea"/>
                <a:cs typeface="+mn-cs"/>
              </a:rPr>
              <a:t>I would take the derivatives of this likelihood, </a:t>
            </a:r>
          </a:p>
          <a:p>
            <a:r>
              <a:rPr lang="en-US" sz="1200" b="0" i="0" kern="1200" dirty="0">
                <a:solidFill>
                  <a:schemeClr val="tx1"/>
                </a:solidFill>
                <a:effectLst/>
                <a:latin typeface="+mn-lt"/>
                <a:ea typeface="+mn-ea"/>
                <a:cs typeface="+mn-cs"/>
              </a:rPr>
              <a:t>and I would also think about constraints, </a:t>
            </a:r>
          </a:p>
          <a:p>
            <a:r>
              <a:rPr lang="en-US" sz="1200" b="0" i="0" kern="1200" dirty="0">
                <a:solidFill>
                  <a:schemeClr val="tx1"/>
                </a:solidFill>
                <a:effectLst/>
                <a:latin typeface="+mn-lt"/>
                <a:ea typeface="+mn-ea"/>
                <a:cs typeface="+mn-cs"/>
              </a:rPr>
              <a:t>such as normalization and non-negativity of my parameters. </a:t>
            </a:r>
          </a:p>
          <a:p>
            <a:r>
              <a:rPr lang="en-US" sz="1200" b="0" i="0" kern="1200" dirty="0">
                <a:solidFill>
                  <a:schemeClr val="tx1"/>
                </a:solidFill>
                <a:effectLst/>
                <a:latin typeface="+mn-lt"/>
                <a:ea typeface="+mn-ea"/>
                <a:cs typeface="+mn-cs"/>
              </a:rPr>
              <a:t>And I will derive to exactly </a:t>
            </a:r>
          </a:p>
          <a:p>
            <a:r>
              <a:rPr lang="en-US" sz="1200" b="0" i="0" kern="1200" dirty="0">
                <a:solidFill>
                  <a:schemeClr val="tx1"/>
                </a:solidFill>
                <a:effectLst/>
                <a:latin typeface="+mn-lt"/>
                <a:ea typeface="+mn-ea"/>
                <a:cs typeface="+mn-cs"/>
              </a:rPr>
              <a:t>these formulas that you will see in the bottom of this slide. </a:t>
            </a:r>
          </a:p>
          <a:p>
            <a:r>
              <a:rPr lang="en-US" sz="1200" b="0" i="0" kern="1200" dirty="0">
                <a:solidFill>
                  <a:schemeClr val="tx1"/>
                </a:solidFill>
                <a:effectLst/>
                <a:latin typeface="+mn-lt"/>
                <a:ea typeface="+mn-ea"/>
                <a:cs typeface="+mn-cs"/>
              </a:rPr>
              <a:t>So these counts and normalization of these counts have mathematical justification, </a:t>
            </a:r>
          </a:p>
          <a:p>
            <a:r>
              <a:rPr lang="en-US" sz="1200" b="0" i="0" kern="1200" dirty="0">
                <a:solidFill>
                  <a:schemeClr val="tx1"/>
                </a:solidFill>
                <a:effectLst/>
                <a:latin typeface="+mn-lt"/>
                <a:ea typeface="+mn-ea"/>
                <a:cs typeface="+mn-cs"/>
              </a:rPr>
              <a:t>which is likelihood maximization. </a:t>
            </a:r>
          </a:p>
          <a:p>
            <a:r>
              <a:rPr lang="en-US" sz="1200" b="0" i="0" kern="1200" dirty="0">
                <a:solidFill>
                  <a:schemeClr val="tx1"/>
                </a:solidFill>
                <a:effectLst/>
                <a:latin typeface="+mn-lt"/>
                <a:ea typeface="+mn-ea"/>
                <a:cs typeface="+mn-cs"/>
              </a:rPr>
              <a:t>So this is just the likelihood maximization estimates. </a:t>
            </a:r>
          </a:p>
          <a:p>
            <a:r>
              <a:rPr lang="en-US" sz="1200" b="0" i="0" kern="1200" dirty="0">
                <a:solidFill>
                  <a:schemeClr val="tx1"/>
                </a:solidFill>
                <a:effectLst/>
                <a:latin typeface="+mn-lt"/>
                <a:ea typeface="+mn-ea"/>
                <a:cs typeface="+mn-cs"/>
              </a:rPr>
              <a:t>Awesome. We now can train our language model.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10</a:t>
            </a:fld>
            <a:endParaRPr lang="en-US"/>
          </a:p>
        </p:txBody>
      </p:sp>
    </p:spTree>
    <p:extLst>
      <p:ext uri="{BB962C8B-B14F-4D97-AF65-F5344CB8AC3E}">
        <p14:creationId xmlns:p14="http://schemas.microsoft.com/office/powerpoint/2010/main" val="2273767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would you choose the best n here? </a:t>
            </a:r>
          </a:p>
          <a:p>
            <a:r>
              <a:rPr lang="en-US" sz="1200" b="0" i="0" kern="1200" dirty="0">
                <a:solidFill>
                  <a:schemeClr val="tx1"/>
                </a:solidFill>
                <a:effectLst/>
                <a:latin typeface="+mn-lt"/>
                <a:ea typeface="+mn-ea"/>
                <a:cs typeface="+mn-cs"/>
              </a:rPr>
              <a:t>Do you have any intuition or maybe the procedure to find the best n for your model? </a:t>
            </a:r>
          </a:p>
          <a:p>
            <a:r>
              <a:rPr lang="en-US" sz="1200" b="0" i="0" kern="1200" dirty="0">
                <a:solidFill>
                  <a:schemeClr val="tx1"/>
                </a:solidFill>
                <a:effectLst/>
                <a:latin typeface="+mn-lt"/>
                <a:ea typeface="+mn-ea"/>
                <a:cs typeface="+mn-cs"/>
              </a:rPr>
              <a:t>Well, for this case, </a:t>
            </a:r>
          </a:p>
          <a:p>
            <a:r>
              <a:rPr lang="en-US" sz="1200" b="0" i="0" kern="1200" dirty="0">
                <a:solidFill>
                  <a:schemeClr val="tx1"/>
                </a:solidFill>
                <a:effectLst/>
                <a:latin typeface="+mn-lt"/>
                <a:ea typeface="+mn-ea"/>
                <a:cs typeface="+mn-cs"/>
              </a:rPr>
              <a:t>I would say that 5-gram models usually are the best for language modeling, </a:t>
            </a:r>
          </a:p>
          <a:p>
            <a:r>
              <a:rPr lang="en-US" sz="1200" b="0" i="0" kern="1200" dirty="0">
                <a:solidFill>
                  <a:schemeClr val="tx1"/>
                </a:solidFill>
                <a:effectLst/>
                <a:latin typeface="+mn-lt"/>
                <a:ea typeface="+mn-ea"/>
                <a:cs typeface="+mn-cs"/>
              </a:rPr>
              <a:t>but it is really, really dependent on your data and on your certain task. </a:t>
            </a:r>
          </a:p>
          <a:p>
            <a:r>
              <a:rPr lang="en-US" sz="1200" b="0" i="0" kern="1200" dirty="0">
                <a:solidFill>
                  <a:schemeClr val="tx1"/>
                </a:solidFill>
                <a:effectLst/>
                <a:latin typeface="+mn-lt"/>
                <a:ea typeface="+mn-ea"/>
                <a:cs typeface="+mn-cs"/>
              </a:rPr>
              <a:t>So the general question is how do we decide which model is better? </a:t>
            </a:r>
          </a:p>
          <a:p>
            <a:r>
              <a:rPr lang="en-US" sz="1200" b="0" i="0" kern="1200" dirty="0">
                <a:solidFill>
                  <a:schemeClr val="tx1"/>
                </a:solidFill>
                <a:effectLst/>
                <a:latin typeface="+mn-lt"/>
                <a:ea typeface="+mn-ea"/>
                <a:cs typeface="+mn-cs"/>
              </a:rPr>
              <a:t>How do we evaluate and compare our models? </a:t>
            </a:r>
          </a:p>
          <a:p>
            <a:r>
              <a:rPr lang="en-US" sz="1200" b="0" i="0" kern="1200" dirty="0">
                <a:solidFill>
                  <a:schemeClr val="tx1"/>
                </a:solidFill>
                <a:effectLst/>
                <a:latin typeface="+mn-lt"/>
                <a:ea typeface="+mn-ea"/>
                <a:cs typeface="+mn-cs"/>
              </a:rPr>
              <a:t>So one way to go is to do extrinsic evaluation. </a:t>
            </a:r>
          </a:p>
          <a:p>
            <a:r>
              <a:rPr lang="en-US" sz="1200" b="0" i="0" kern="1200" dirty="0">
                <a:solidFill>
                  <a:schemeClr val="tx1"/>
                </a:solidFill>
                <a:effectLst/>
                <a:latin typeface="+mn-lt"/>
                <a:ea typeface="+mn-ea"/>
                <a:cs typeface="+mn-cs"/>
              </a:rPr>
              <a:t>So, for example, we can have </a:t>
            </a:r>
          </a:p>
          <a:p>
            <a:r>
              <a:rPr lang="en-US" sz="1200" b="0" i="0" kern="1200" dirty="0">
                <a:solidFill>
                  <a:schemeClr val="tx1"/>
                </a:solidFill>
                <a:effectLst/>
                <a:latin typeface="+mn-lt"/>
                <a:ea typeface="+mn-ea"/>
                <a:cs typeface="+mn-cs"/>
              </a:rPr>
              <a:t>some machine translation system or speech recognition system, </a:t>
            </a:r>
          </a:p>
          <a:p>
            <a:r>
              <a:rPr lang="en-US" sz="1200" b="0" i="0" kern="1200" dirty="0">
                <a:solidFill>
                  <a:schemeClr val="tx1"/>
                </a:solidFill>
                <a:effectLst/>
                <a:latin typeface="+mn-lt"/>
                <a:ea typeface="+mn-ea"/>
                <a:cs typeface="+mn-cs"/>
              </a:rPr>
              <a:t>any final application, and we can measure the quality of this application. </a:t>
            </a:r>
          </a:p>
          <a:p>
            <a:r>
              <a:rPr lang="en-US" sz="1200" b="0" i="0" kern="1200" dirty="0">
                <a:solidFill>
                  <a:schemeClr val="tx1"/>
                </a:solidFill>
                <a:effectLst/>
                <a:latin typeface="+mn-lt"/>
                <a:ea typeface="+mn-ea"/>
                <a:cs typeface="+mn-cs"/>
              </a:rPr>
              <a:t>This is a good way, but sometimes we do not have </a:t>
            </a:r>
          </a:p>
          <a:p>
            <a:r>
              <a:rPr lang="en-US" sz="1200" b="0" i="0" kern="1200" dirty="0">
                <a:solidFill>
                  <a:schemeClr val="tx1"/>
                </a:solidFill>
                <a:effectLst/>
                <a:latin typeface="+mn-lt"/>
                <a:ea typeface="+mn-ea"/>
                <a:cs typeface="+mn-cs"/>
              </a:rPr>
              <a:t>time or resources to build the whole application. </a:t>
            </a:r>
          </a:p>
          <a:p>
            <a:r>
              <a:rPr lang="en-US" sz="1200" b="0" i="0" kern="1200" dirty="0">
                <a:solidFill>
                  <a:schemeClr val="tx1"/>
                </a:solidFill>
                <a:effectLst/>
                <a:latin typeface="+mn-lt"/>
                <a:ea typeface="+mn-ea"/>
                <a:cs typeface="+mn-cs"/>
              </a:rPr>
              <a:t>Okay? So we want also to have some intrinsic evaluation, </a:t>
            </a:r>
          </a:p>
          <a:p>
            <a:r>
              <a:rPr lang="en-US" sz="1200" b="0" i="0" kern="1200" dirty="0">
                <a:solidFill>
                  <a:schemeClr val="tx1"/>
                </a:solidFill>
                <a:effectLst/>
                <a:latin typeface="+mn-lt"/>
                <a:ea typeface="+mn-ea"/>
                <a:cs typeface="+mn-cs"/>
              </a:rPr>
              <a:t>which means just to evaluate the language model itself. </a:t>
            </a:r>
          </a:p>
          <a:p>
            <a:r>
              <a:rPr lang="en-US" sz="1200" b="0" i="0" kern="1200" dirty="0">
                <a:solidFill>
                  <a:schemeClr val="tx1"/>
                </a:solidFill>
                <a:effectLst/>
                <a:latin typeface="+mn-lt"/>
                <a:ea typeface="+mn-ea"/>
                <a:cs typeface="+mn-cs"/>
              </a:rPr>
              <a:t>And one way that people use all the time is called perplexity. </a:t>
            </a:r>
          </a:p>
          <a:p>
            <a:r>
              <a:rPr lang="en-US" sz="1200" b="0" i="0" kern="1200" dirty="0">
                <a:solidFill>
                  <a:schemeClr val="tx1"/>
                </a:solidFill>
                <a:effectLst/>
                <a:latin typeface="+mn-lt"/>
                <a:ea typeface="+mn-ea"/>
                <a:cs typeface="+mn-cs"/>
              </a:rPr>
              <a:t>It is called holdout perplexity. </a:t>
            </a:r>
          </a:p>
          <a:p>
            <a:r>
              <a:rPr lang="en-US" sz="1200" b="0" i="0" kern="1200" dirty="0">
                <a:solidFill>
                  <a:schemeClr val="tx1"/>
                </a:solidFill>
                <a:effectLst/>
                <a:latin typeface="+mn-lt"/>
                <a:ea typeface="+mn-ea"/>
                <a:cs typeface="+mn-cs"/>
              </a:rPr>
              <a:t>Why? Because we have some data, and usually, </a:t>
            </a:r>
          </a:p>
          <a:p>
            <a:r>
              <a:rPr lang="en-US" sz="1200" b="0" i="0" kern="1200" dirty="0">
                <a:solidFill>
                  <a:schemeClr val="tx1"/>
                </a:solidFill>
                <a:effectLst/>
                <a:latin typeface="+mn-lt"/>
                <a:ea typeface="+mn-ea"/>
                <a:cs typeface="+mn-cs"/>
              </a:rPr>
              <a:t>we held out some data to compute perplexity later. </a:t>
            </a:r>
          </a:p>
          <a:p>
            <a:r>
              <a:rPr lang="en-US" sz="1200" b="0" i="0" kern="1200" dirty="0">
                <a:solidFill>
                  <a:schemeClr val="tx1"/>
                </a:solidFill>
                <a:effectLst/>
                <a:latin typeface="+mn-lt"/>
                <a:ea typeface="+mn-ea"/>
                <a:cs typeface="+mn-cs"/>
              </a:rPr>
              <a:t>So this is holdout data. </a:t>
            </a:r>
          </a:p>
          <a:p>
            <a:r>
              <a:rPr lang="en-US" sz="1200" b="0" i="0" kern="1200" dirty="0">
                <a:solidFill>
                  <a:schemeClr val="tx1"/>
                </a:solidFill>
                <a:effectLst/>
                <a:latin typeface="+mn-lt"/>
                <a:ea typeface="+mn-ea"/>
                <a:cs typeface="+mn-cs"/>
              </a:rPr>
              <a:t>This is just other words to say that we need some </a:t>
            </a:r>
            <a:r>
              <a:rPr lang="en-US" sz="1200" b="0" i="0" kern="1200" dirty="0" err="1">
                <a:solidFill>
                  <a:schemeClr val="tx1"/>
                </a:solidFill>
                <a:effectLst/>
                <a:latin typeface="+mn-lt"/>
                <a:ea typeface="+mn-ea"/>
                <a:cs typeface="+mn-cs"/>
              </a:rPr>
              <a:t>transplit</a:t>
            </a:r>
            <a:r>
              <a:rPr lang="en-US" sz="1200" b="0" i="0" kern="1200" dirty="0">
                <a:solidFill>
                  <a:schemeClr val="tx1"/>
                </a:solidFill>
                <a:effectLst/>
                <a:latin typeface="+mn-lt"/>
                <a:ea typeface="+mn-ea"/>
                <a:cs typeface="+mn-cs"/>
              </a:rPr>
              <a:t> and test split.</a:t>
            </a:r>
          </a:p>
          <a:p>
            <a:endParaRPr lang="en-US" dirty="0"/>
          </a:p>
        </p:txBody>
      </p:sp>
      <p:sp>
        <p:nvSpPr>
          <p:cNvPr id="4" name="Slide Number Placeholder 3"/>
          <p:cNvSpPr>
            <a:spLocks noGrp="1"/>
          </p:cNvSpPr>
          <p:nvPr>
            <p:ph type="sldNum" sz="quarter" idx="5"/>
          </p:nvPr>
        </p:nvSpPr>
        <p:spPr/>
        <p:txBody>
          <a:bodyPr/>
          <a:lstStyle/>
          <a:p>
            <a:fld id="{DD57684D-EEA5-0746-AF09-E0EC1D9FC972}" type="slidenum">
              <a:rPr lang="en-US" smtClean="0"/>
              <a:t>13</a:t>
            </a:fld>
            <a:endParaRPr lang="en-US"/>
          </a:p>
        </p:txBody>
      </p:sp>
    </p:spTree>
    <p:extLst>
      <p:ext uri="{BB962C8B-B14F-4D97-AF65-F5344CB8AC3E}">
        <p14:creationId xmlns:p14="http://schemas.microsoft.com/office/powerpoint/2010/main" val="1213041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10/12/19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hyperlink" Target="https://sourceforge.net/projects/crfpp/" TargetMode="External"/><Relationship Id="rId7" Type="http://schemas.openxmlformats.org/officeDocument/2006/relationships/hyperlink" Target="http://www.factorie.cc/"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www.chokkan.org/software/crfsuite/" TargetMode="External"/><Relationship Id="rId5" Type="http://schemas.openxmlformats.org/officeDocument/2006/relationships/hyperlink" Target="http://mallet.cs.umass.edu/grmm/" TargetMode="External"/><Relationship Id="rId4" Type="http://schemas.openxmlformats.org/officeDocument/2006/relationships/hyperlink" Target="http://mallet.cs.umass.edu/"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F082-82EB-3F45-A235-27424DC0F038}"/>
              </a:ext>
            </a:extLst>
          </p:cNvPr>
          <p:cNvSpPr>
            <a:spLocks noGrp="1"/>
          </p:cNvSpPr>
          <p:nvPr>
            <p:ph type="ctrTitle"/>
          </p:nvPr>
        </p:nvSpPr>
        <p:spPr/>
        <p:txBody>
          <a:bodyPr>
            <a:normAutofit/>
          </a:bodyPr>
          <a:lstStyle/>
          <a:p>
            <a:r>
              <a:rPr lang="en-US" sz="3600" dirty="0"/>
              <a:t>natural language processing</a:t>
            </a:r>
          </a:p>
        </p:txBody>
      </p:sp>
      <p:sp>
        <p:nvSpPr>
          <p:cNvPr id="3" name="Subtitle 2">
            <a:extLst>
              <a:ext uri="{FF2B5EF4-FFF2-40B4-BE49-F238E27FC236}">
                <a16:creationId xmlns:a16="http://schemas.microsoft.com/office/drawing/2014/main" id="{07E891B0-9F01-6041-8C33-EDC65FA3DF77}"/>
              </a:ext>
            </a:extLst>
          </p:cNvPr>
          <p:cNvSpPr>
            <a:spLocks noGrp="1"/>
          </p:cNvSpPr>
          <p:nvPr>
            <p:ph type="subTitle" idx="1"/>
          </p:nvPr>
        </p:nvSpPr>
        <p:spPr/>
        <p:txBody>
          <a:bodyPr/>
          <a:lstStyle/>
          <a:p>
            <a:r>
              <a:rPr lang="en-US" dirty="0"/>
              <a:t>Lecture 3 – language modeling</a:t>
            </a:r>
          </a:p>
        </p:txBody>
      </p:sp>
    </p:spTree>
    <p:extLst>
      <p:ext uri="{BB962C8B-B14F-4D97-AF65-F5344CB8AC3E}">
        <p14:creationId xmlns:p14="http://schemas.microsoft.com/office/powerpoint/2010/main" val="4112902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BDDE-982D-0F46-87FF-841558A0415F}"/>
              </a:ext>
            </a:extLst>
          </p:cNvPr>
          <p:cNvSpPr>
            <a:spLocks noGrp="1"/>
          </p:cNvSpPr>
          <p:nvPr>
            <p:ph type="title"/>
          </p:nvPr>
        </p:nvSpPr>
        <p:spPr/>
        <p:txBody>
          <a:bodyPr/>
          <a:lstStyle/>
          <a:p>
            <a:r>
              <a:rPr lang="en-US" dirty="0"/>
              <a:t>How to train n-gram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09F8CD-A050-1042-A88A-28D8B3A7FC32}"/>
                  </a:ext>
                </a:extLst>
              </p:cNvPr>
              <p:cNvSpPr>
                <a:spLocks noGrp="1"/>
              </p:cNvSpPr>
              <p:nvPr>
                <p:ph idx="1"/>
              </p:nvPr>
            </p:nvSpPr>
            <p:spPr/>
            <p:txBody>
              <a:bodyPr>
                <a:normAutofit fontScale="77500" lnSpcReduction="20000"/>
              </a:bodyPr>
              <a:lstStyle/>
              <a:p>
                <a14:m>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4</m:t>
                        </m:r>
                      </m:sub>
                    </m:sSub>
                    <m:r>
                      <a:rPr lang="en-US" i="1">
                        <a:latin typeface="Cambria Math" panose="02040503050406030204" pitchFamily="18" charset="0"/>
                      </a:rPr>
                      <m:t>)</m:t>
                    </m:r>
                  </m:oMath>
                </a14:m>
                <a:endParaRPr lang="en-US" dirty="0"/>
              </a:p>
              <a:p>
                <a:r>
                  <a:rPr lang="en-US" dirty="0"/>
                  <a:t>Bigram language model:</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r>
                          <a:rPr lang="en-US" i="1">
                            <a:latin typeface="Cambria Math" panose="02040503050406030204" pitchFamily="18" charset="0"/>
                          </a:rPr>
                          <m:t>+1</m:t>
                        </m:r>
                      </m:sup>
                      <m:e>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e>
                    </m:nary>
                  </m:oMath>
                </a14:m>
                <a:endParaRPr lang="en-US" dirty="0"/>
              </a:p>
              <a:p>
                <a:r>
                  <a:rPr lang="en-US" dirty="0"/>
                  <a:t>N-gram language model:</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r>
                          <a:rPr lang="en-US" i="1">
                            <a:latin typeface="Cambria Math" panose="02040503050406030204" pitchFamily="18" charset="0"/>
                          </a:rPr>
                          <m:t>+1</m:t>
                        </m:r>
                      </m:sup>
                      <m:e>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𝑤</m:t>
                        </m:r>
                        <m:f>
                          <m:fPr>
                            <m:ctrlPr>
                              <a:rPr lang="en-US"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−1</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i="1">
                            <a:latin typeface="Cambria Math" panose="02040503050406030204" pitchFamily="18" charset="0"/>
                          </a:rPr>
                          <m:t>)</m:t>
                        </m:r>
                      </m:e>
                    </m:nary>
                  </m:oMath>
                </a14:m>
                <a:endParaRPr lang="en-US" dirty="0"/>
              </a:p>
              <a:p>
                <a:r>
                  <a:rPr lang="en-US" dirty="0"/>
                  <a:t>Log-likelihood maximization:</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𝑡𝑟𝑎𝑖𝑛</m:t>
                                </m:r>
                              </m:sub>
                            </m:sSub>
                          </m:e>
                        </m:d>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r>
                              <a:rPr lang="en-US" b="0" i="1" smtClean="0">
                                <a:latin typeface="Cambria Math" panose="02040503050406030204" pitchFamily="18" charset="0"/>
                              </a:rPr>
                              <m:t>+1</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func>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−1</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e>
                        </m:nary>
                        <m:r>
                          <a:rPr lang="en-US" b="0" i="1" smtClean="0">
                            <a:latin typeface="Cambria Math" panose="02040503050406030204" pitchFamily="18" charset="0"/>
                          </a:rPr>
                          <m:t>)→</m:t>
                        </m:r>
                        <m:r>
                          <a:rPr lang="en-US" b="0" i="1" smtClean="0">
                            <a:latin typeface="Cambria Math" panose="02040503050406030204" pitchFamily="18" charset="0"/>
                          </a:rPr>
                          <m:t>𝑚𝑎𝑥</m:t>
                        </m:r>
                      </m:e>
                    </m:func>
                  </m:oMath>
                </a14:m>
                <a:endParaRPr lang="en-US" dirty="0"/>
              </a:p>
              <a:p>
                <a:r>
                  <a:rPr lang="en-US" dirty="0"/>
                  <a:t>Estimates for parameters:</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𝑤</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−1</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m:t>
                        </m:r>
                      </m:num>
                      <m:den>
                        <m:nary>
                          <m:naryPr>
                            <m:chr m:val="∑"/>
                            <m:limLoc m:val="subSup"/>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ub>
                          <m:sup/>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m:t>
                            </m:r>
                          </m:e>
                        </m:nary>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m:t>
                        </m:r>
                      </m:num>
                      <m:den>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−1</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m:t>
                        </m:r>
                      </m:den>
                    </m:f>
                  </m:oMath>
                </a14:m>
                <a:endParaRPr lang="en-US" dirty="0"/>
              </a:p>
              <a:p>
                <a:pPr lvl="1"/>
                <a:r>
                  <a:rPr lang="en-US" dirty="0"/>
                  <a:t>N is the length of the train corpus (all words concatenated).</a:t>
                </a:r>
              </a:p>
              <a:p>
                <a:pPr lvl="1"/>
                <a:endParaRPr lang="en-US" dirty="0"/>
              </a:p>
            </p:txBody>
          </p:sp>
        </mc:Choice>
        <mc:Fallback xmlns="">
          <p:sp>
            <p:nvSpPr>
              <p:cNvPr id="3" name="Content Placeholder 2">
                <a:extLst>
                  <a:ext uri="{FF2B5EF4-FFF2-40B4-BE49-F238E27FC236}">
                    <a16:creationId xmlns:a16="http://schemas.microsoft.com/office/drawing/2014/main" id="{7E09F8CD-A050-1042-A88A-28D8B3A7FC32}"/>
                  </a:ext>
                </a:extLst>
              </p:cNvPr>
              <p:cNvSpPr>
                <a:spLocks noGrp="1" noRot="1" noChangeAspect="1" noMove="1" noResize="1" noEditPoints="1" noAdjustHandles="1" noChangeArrowheads="1" noChangeShapeType="1" noTextEdit="1"/>
              </p:cNvSpPr>
              <p:nvPr>
                <p:ph idx="1"/>
              </p:nvPr>
            </p:nvSpPr>
            <p:spPr>
              <a:blipFill>
                <a:blip r:embed="rId3"/>
                <a:stretch>
                  <a:fillRect l="-125" t="-1042"/>
                </a:stretch>
              </a:blipFill>
            </p:spPr>
            <p:txBody>
              <a:bodyPr/>
              <a:lstStyle/>
              <a:p>
                <a:r>
                  <a:rPr lang="en-US">
                    <a:noFill/>
                  </a:rPr>
                  <a:t> </a:t>
                </a:r>
              </a:p>
            </p:txBody>
          </p:sp>
        </mc:Fallback>
      </mc:AlternateContent>
    </p:spTree>
    <p:extLst>
      <p:ext uri="{BB962C8B-B14F-4D97-AF65-F5344CB8AC3E}">
        <p14:creationId xmlns:p14="http://schemas.microsoft.com/office/powerpoint/2010/main" val="2774608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6C3A-1411-1F46-8D2A-AEF5FB11AD0E}"/>
              </a:ext>
            </a:extLst>
          </p:cNvPr>
          <p:cNvSpPr>
            <a:spLocks noGrp="1"/>
          </p:cNvSpPr>
          <p:nvPr>
            <p:ph type="title"/>
          </p:nvPr>
        </p:nvSpPr>
        <p:spPr/>
        <p:txBody>
          <a:bodyPr/>
          <a:lstStyle/>
          <a:p>
            <a:r>
              <a:rPr lang="en-US" dirty="0"/>
              <a:t>Generated Shakespeare</a:t>
            </a:r>
          </a:p>
        </p:txBody>
      </p:sp>
      <p:sp>
        <p:nvSpPr>
          <p:cNvPr id="3" name="Content Placeholder 2">
            <a:extLst>
              <a:ext uri="{FF2B5EF4-FFF2-40B4-BE49-F238E27FC236}">
                <a16:creationId xmlns:a16="http://schemas.microsoft.com/office/drawing/2014/main" id="{8950F00A-600A-274B-808E-2B171B6540D7}"/>
              </a:ext>
            </a:extLst>
          </p:cNvPr>
          <p:cNvSpPr>
            <a:spLocks noGrp="1"/>
          </p:cNvSpPr>
          <p:nvPr>
            <p:ph idx="1"/>
          </p:nvPr>
        </p:nvSpPr>
        <p:spPr/>
        <p:txBody>
          <a:bodyPr/>
          <a:lstStyle/>
          <a:p>
            <a:r>
              <a:rPr lang="en-US" dirty="0"/>
              <a:t>Unigrams:</a:t>
            </a:r>
          </a:p>
          <a:p>
            <a:pPr lvl="1"/>
            <a:r>
              <a:rPr lang="en-US" dirty="0"/>
              <a:t>To him swallowed confess hear both. Which. Of save on trail for are ay device and rote life have. Every enter now severally so, let. Hill he late speaks; or! A more to leg less first you entry.</a:t>
            </a:r>
          </a:p>
          <a:p>
            <a:r>
              <a:rPr lang="en-US" dirty="0"/>
              <a:t>Bigrams:</a:t>
            </a:r>
          </a:p>
          <a:p>
            <a:pPr lvl="1"/>
            <a:r>
              <a:rPr lang="en-US" dirty="0"/>
              <a:t>What means, sir. I confess she? Then all sorts, he is trim, </a:t>
            </a:r>
            <a:r>
              <a:rPr lang="en-US" dirty="0" err="1"/>
              <a:t>cptain</a:t>
            </a:r>
            <a:r>
              <a:rPr lang="en-US" dirty="0"/>
              <a:t>, why dost stand forth they canopy, forsooth; he is this palpable hit the Kong henry. Live king. </a:t>
            </a:r>
            <a:r>
              <a:rPr lang="en-US" dirty="0" err="1"/>
              <a:t>Folow</a:t>
            </a:r>
            <a:r>
              <a:rPr lang="en-US" dirty="0"/>
              <a:t>. What we, hath got s she that I rest and send to scold and nature bankrupt, nor the first gentleman?</a:t>
            </a:r>
          </a:p>
        </p:txBody>
      </p:sp>
    </p:spTree>
    <p:extLst>
      <p:ext uri="{BB962C8B-B14F-4D97-AF65-F5344CB8AC3E}">
        <p14:creationId xmlns:p14="http://schemas.microsoft.com/office/powerpoint/2010/main" val="327221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7587-C9B4-574F-8D10-24293F897550}"/>
              </a:ext>
            </a:extLst>
          </p:cNvPr>
          <p:cNvSpPr>
            <a:spLocks noGrp="1"/>
          </p:cNvSpPr>
          <p:nvPr>
            <p:ph type="title"/>
          </p:nvPr>
        </p:nvSpPr>
        <p:spPr/>
        <p:txBody>
          <a:bodyPr/>
          <a:lstStyle/>
          <a:p>
            <a:r>
              <a:rPr lang="en-US" dirty="0"/>
              <a:t>Generated Shakespeare</a:t>
            </a:r>
          </a:p>
        </p:txBody>
      </p:sp>
      <p:sp>
        <p:nvSpPr>
          <p:cNvPr id="3" name="Content Placeholder 2">
            <a:extLst>
              <a:ext uri="{FF2B5EF4-FFF2-40B4-BE49-F238E27FC236}">
                <a16:creationId xmlns:a16="http://schemas.microsoft.com/office/drawing/2014/main" id="{6A66ACCE-BC9A-D546-84E9-76B6891A072D}"/>
              </a:ext>
            </a:extLst>
          </p:cNvPr>
          <p:cNvSpPr>
            <a:spLocks noGrp="1"/>
          </p:cNvSpPr>
          <p:nvPr>
            <p:ph idx="1"/>
          </p:nvPr>
        </p:nvSpPr>
        <p:spPr/>
        <p:txBody>
          <a:bodyPr/>
          <a:lstStyle/>
          <a:p>
            <a:r>
              <a:rPr lang="en-US" dirty="0"/>
              <a:t>3-grams:</a:t>
            </a:r>
          </a:p>
          <a:p>
            <a:pPr lvl="1"/>
            <a:r>
              <a:rPr lang="en-US" dirty="0"/>
              <a:t>Sweet prince, Falstaff shall die. Harry of Monmouth’s grave. This shall forbid it should be branded, if renown made it empty. What </a:t>
            </a:r>
            <a:r>
              <a:rPr lang="en-US" dirty="0" err="1"/>
              <a:t>is’t</a:t>
            </a:r>
            <a:r>
              <a:rPr lang="en-US" dirty="0"/>
              <a:t> that cried? Indeed the duke; and had a very good friend. Fly, and will rid me these news of price. Therefore the sadness of parting, as they say, ’tis done.</a:t>
            </a:r>
          </a:p>
          <a:p>
            <a:r>
              <a:rPr lang="en-US" dirty="0"/>
              <a:t>4-grams:</a:t>
            </a:r>
          </a:p>
          <a:p>
            <a:pPr lvl="1"/>
            <a:r>
              <a:rPr lang="en-US" dirty="0"/>
              <a:t>King Henry. What! I will go seek the traitor Gloucester. Exeunt some of the watch. A great banquet </a:t>
            </a:r>
            <a:r>
              <a:rPr lang="en-US" dirty="0" err="1"/>
              <a:t>serv’d</a:t>
            </a:r>
            <a:r>
              <a:rPr lang="en-US" dirty="0"/>
              <a:t> in; Will you not tell me who I am? It cannot be but so. Indeed the short and the long. Marry, ’tis a noble Lepidus. They say all lovers swear more performance than they are wont to keep obliged faith.</a:t>
            </a:r>
          </a:p>
        </p:txBody>
      </p:sp>
    </p:spTree>
    <p:extLst>
      <p:ext uri="{BB962C8B-B14F-4D97-AF65-F5344CB8AC3E}">
        <p14:creationId xmlns:p14="http://schemas.microsoft.com/office/powerpoint/2010/main" val="146569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6407-7201-5F45-8034-9BC38C13D668}"/>
              </a:ext>
            </a:extLst>
          </p:cNvPr>
          <p:cNvSpPr>
            <a:spLocks noGrp="1"/>
          </p:cNvSpPr>
          <p:nvPr>
            <p:ph type="title"/>
          </p:nvPr>
        </p:nvSpPr>
        <p:spPr/>
        <p:txBody>
          <a:bodyPr/>
          <a:lstStyle/>
          <a:p>
            <a:r>
              <a:rPr lang="en-US" dirty="0"/>
              <a:t>Which model is better?	</a:t>
            </a:r>
          </a:p>
        </p:txBody>
      </p:sp>
      <p:sp>
        <p:nvSpPr>
          <p:cNvPr id="3" name="Content Placeholder 2">
            <a:extLst>
              <a:ext uri="{FF2B5EF4-FFF2-40B4-BE49-F238E27FC236}">
                <a16:creationId xmlns:a16="http://schemas.microsoft.com/office/drawing/2014/main" id="{38D47FC2-EAE1-2044-AE11-5C8A28012D99}"/>
              </a:ext>
            </a:extLst>
          </p:cNvPr>
          <p:cNvSpPr>
            <a:spLocks noGrp="1"/>
          </p:cNvSpPr>
          <p:nvPr>
            <p:ph idx="1"/>
          </p:nvPr>
        </p:nvSpPr>
        <p:spPr/>
        <p:txBody>
          <a:bodyPr/>
          <a:lstStyle/>
          <a:p>
            <a:r>
              <a:rPr lang="en-US" dirty="0"/>
              <a:t>The best n might depend on how much data you have:</a:t>
            </a:r>
          </a:p>
          <a:p>
            <a:pPr lvl="1"/>
            <a:r>
              <a:rPr lang="en-US" dirty="0"/>
              <a:t>Bigrams might be not enough</a:t>
            </a:r>
          </a:p>
          <a:p>
            <a:pPr lvl="1"/>
            <a:r>
              <a:rPr lang="en-US" dirty="0"/>
              <a:t>7-grams might never occur</a:t>
            </a:r>
          </a:p>
          <a:p>
            <a:r>
              <a:rPr lang="en-US" dirty="0"/>
              <a:t>Extrinsic evaluation</a:t>
            </a:r>
          </a:p>
          <a:p>
            <a:pPr lvl="1"/>
            <a:r>
              <a:rPr lang="en-US" dirty="0"/>
              <a:t>Quality of a downstream task: machine translation speech recognition, spelling correction…</a:t>
            </a:r>
          </a:p>
          <a:p>
            <a:r>
              <a:rPr lang="en-US" dirty="0"/>
              <a:t>Intrinsic evaluation:</a:t>
            </a:r>
          </a:p>
          <a:p>
            <a:pPr lvl="1"/>
            <a:r>
              <a:rPr lang="en-US" dirty="0"/>
              <a:t>Hold-out(text) perplexity</a:t>
            </a:r>
          </a:p>
        </p:txBody>
      </p:sp>
    </p:spTree>
    <p:extLst>
      <p:ext uri="{BB962C8B-B14F-4D97-AF65-F5344CB8AC3E}">
        <p14:creationId xmlns:p14="http://schemas.microsoft.com/office/powerpoint/2010/main" val="64299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87AF-E74B-2E45-B7E9-CAA873CB7CE7}"/>
              </a:ext>
            </a:extLst>
          </p:cNvPr>
          <p:cNvSpPr>
            <a:spLocks noGrp="1"/>
          </p:cNvSpPr>
          <p:nvPr>
            <p:ph type="title"/>
          </p:nvPr>
        </p:nvSpPr>
        <p:spPr/>
        <p:txBody>
          <a:bodyPr/>
          <a:lstStyle/>
          <a:p>
            <a:r>
              <a:rPr lang="en-US" dirty="0"/>
              <a:t>Evaluate the model on the test 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0428B8-FEE7-E04A-BB78-D8201E58B657}"/>
                  </a:ext>
                </a:extLst>
              </p:cNvPr>
              <p:cNvSpPr>
                <a:spLocks noGrp="1"/>
              </p:cNvSpPr>
              <p:nvPr>
                <p:ph idx="1"/>
              </p:nvPr>
            </p:nvSpPr>
            <p:spPr/>
            <p:txBody>
              <a:bodyPr/>
              <a:lstStyle/>
              <a:p>
                <a:r>
                  <a:rPr lang="en-US" dirty="0"/>
                  <a:t>Likelihood:</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𝜄</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𝑡𝑒𝑠𝑡</m:t>
                            </m:r>
                          </m:sub>
                        </m:sSub>
                      </m:e>
                    </m:d>
                    <m:r>
                      <a:rPr lang="en-US" i="1">
                        <a:latin typeface="Cambria Math" panose="02040503050406030204" pitchFamily="18" charset="0"/>
                      </a:rPr>
                      <m:t>=</m:t>
                    </m:r>
                    <m:r>
                      <a:rPr lang="en-US"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r>
                          <a:rPr lang="en-US" i="1">
                            <a:latin typeface="Cambria Math" panose="02040503050406030204" pitchFamily="18" charset="0"/>
                          </a:rPr>
                          <m:t>+1</m:t>
                        </m:r>
                      </m:sup>
                      <m:e>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f>
                          <m:fPr>
                            <m:ctrlPr>
                              <a:rPr lang="en-US" i="1">
                                <a:latin typeface="Cambria Math" panose="02040503050406030204" pitchFamily="18" charset="0"/>
                              </a:rPr>
                            </m:ctrlPr>
                          </m:fPr>
                          <m:num>
                            <m:r>
                              <a:rPr lang="en-US" i="1">
                                <a:latin typeface="Cambria Math" panose="02040503050406030204" pitchFamily="18" charset="0"/>
                              </a:rPr>
                              <m:t>𝑖</m:t>
                            </m:r>
                            <m:r>
                              <a:rPr lang="en-US" i="1">
                                <a:latin typeface="Cambria Math" panose="02040503050406030204" pitchFamily="18" charset="0"/>
                              </a:rPr>
                              <m:t>−1</m:t>
                            </m:r>
                          </m:num>
                          <m:den>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den>
                        </m:f>
                        <m:r>
                          <a:rPr lang="en-US" i="1">
                            <a:latin typeface="Cambria Math" panose="02040503050406030204" pitchFamily="18" charset="0"/>
                          </a:rPr>
                          <m:t>)</m:t>
                        </m:r>
                      </m:e>
                    </m:nary>
                  </m:oMath>
                </a14:m>
                <a:endParaRPr lang="en-US" dirty="0"/>
              </a:p>
              <a:p>
                <a:r>
                  <a:rPr lang="en-US" dirty="0"/>
                  <a:t>Perplexity:</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𝑡𝑒𝑠𝑡</m:t>
                            </m:r>
                          </m:sub>
                        </m:sSub>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𝑁</m:t>
                            </m:r>
                          </m:den>
                        </m:f>
                      </m:sup>
                    </m:sSup>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ctrlPr>
                              <a:rPr lang="en-US" b="0" i="1" smtClean="0">
                                <a:latin typeface="Cambria Math" panose="02040503050406030204" pitchFamily="18" charset="0"/>
                                <a:ea typeface="Cambria Math" panose="02040503050406030204" pitchFamily="18" charset="0"/>
                              </a:rPr>
                            </m:ctrlPr>
                          </m:radPr>
                          <m:deg>
                            <m:r>
                              <m:rPr>
                                <m:brk m:alnAt="7"/>
                              </m:rPr>
                              <a:rPr lang="en-US" b="0" i="1" smtClean="0">
                                <a:latin typeface="Cambria Math" panose="02040503050406030204" pitchFamily="18" charset="0"/>
                                <a:ea typeface="Cambria Math" panose="02040503050406030204" pitchFamily="18" charset="0"/>
                              </a:rPr>
                              <m:t>2</m:t>
                            </m:r>
                          </m:deg>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𝑡𝑒𝑠𝑡</m:t>
                                </m:r>
                              </m:sub>
                            </m:sSub>
                            <m:r>
                              <a:rPr lang="en-US" b="0" i="1" smtClean="0">
                                <a:latin typeface="Cambria Math" panose="02040503050406030204" pitchFamily="18" charset="0"/>
                                <a:ea typeface="Cambria Math" panose="02040503050406030204" pitchFamily="18" charset="0"/>
                              </a:rPr>
                              <m:t>)</m:t>
                            </m:r>
                          </m:e>
                        </m:rad>
                      </m:den>
                    </m:f>
                  </m:oMath>
                </a14:m>
                <a:endParaRPr lang="en-US" dirty="0"/>
              </a:p>
              <a:p>
                <a:pPr lvl="1"/>
                <a:endParaRPr lang="en-US" dirty="0"/>
              </a:p>
              <a:p>
                <a:r>
                  <a:rPr lang="en-US" dirty="0"/>
                  <a:t>N is the length of the test corpus (all words concatenated).</a:t>
                </a:r>
              </a:p>
              <a:p>
                <a:r>
                  <a:rPr lang="en-US" dirty="0"/>
                  <a:t>Lower perplexity is better!</a:t>
                </a:r>
              </a:p>
            </p:txBody>
          </p:sp>
        </mc:Choice>
        <mc:Fallback xmlns="">
          <p:sp>
            <p:nvSpPr>
              <p:cNvPr id="3" name="Content Placeholder 2">
                <a:extLst>
                  <a:ext uri="{FF2B5EF4-FFF2-40B4-BE49-F238E27FC236}">
                    <a16:creationId xmlns:a16="http://schemas.microsoft.com/office/drawing/2014/main" id="{FC0428B8-FEE7-E04A-BB78-D8201E58B657}"/>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136649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72BE-2D55-194B-A77B-B89A5AF6289B}"/>
              </a:ext>
            </a:extLst>
          </p:cNvPr>
          <p:cNvSpPr>
            <a:spLocks noGrp="1"/>
          </p:cNvSpPr>
          <p:nvPr>
            <p:ph type="title"/>
          </p:nvPr>
        </p:nvSpPr>
        <p:spPr/>
        <p:txBody>
          <a:bodyPr/>
          <a:lstStyle/>
          <a:p>
            <a:r>
              <a:rPr lang="en-US" dirty="0"/>
              <a:t>smoothing</a:t>
            </a:r>
          </a:p>
        </p:txBody>
      </p:sp>
      <p:sp>
        <p:nvSpPr>
          <p:cNvPr id="3" name="Text Placeholder 2">
            <a:extLst>
              <a:ext uri="{FF2B5EF4-FFF2-40B4-BE49-F238E27FC236}">
                <a16:creationId xmlns:a16="http://schemas.microsoft.com/office/drawing/2014/main" id="{877B69F4-AFD4-6F41-9BCB-32E2E0E5843F}"/>
              </a:ext>
            </a:extLst>
          </p:cNvPr>
          <p:cNvSpPr>
            <a:spLocks noGrp="1"/>
          </p:cNvSpPr>
          <p:nvPr>
            <p:ph type="body" idx="1"/>
          </p:nvPr>
        </p:nvSpPr>
        <p:spPr/>
        <p:txBody>
          <a:bodyPr/>
          <a:lstStyle/>
          <a:p>
            <a:r>
              <a:rPr lang="en-US" dirty="0"/>
              <a:t>What if we see new n-grams?</a:t>
            </a:r>
          </a:p>
        </p:txBody>
      </p:sp>
    </p:spTree>
    <p:extLst>
      <p:ext uri="{BB962C8B-B14F-4D97-AF65-F5344CB8AC3E}">
        <p14:creationId xmlns:p14="http://schemas.microsoft.com/office/powerpoint/2010/main" val="3632954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4C11-0537-FE41-9B84-358265F15383}"/>
              </a:ext>
            </a:extLst>
          </p:cNvPr>
          <p:cNvSpPr>
            <a:spLocks noGrp="1"/>
          </p:cNvSpPr>
          <p:nvPr>
            <p:ph type="title"/>
          </p:nvPr>
        </p:nvSpPr>
        <p:spPr/>
        <p:txBody>
          <a:bodyPr/>
          <a:lstStyle/>
          <a:p>
            <a:r>
              <a:rPr lang="en-US" dirty="0"/>
              <a:t>Zero probabilities for test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402819-1799-5546-A5D3-746AA6023D25}"/>
                  </a:ext>
                </a:extLst>
              </p:cNvPr>
              <p:cNvSpPr>
                <a:spLocks noGrp="1"/>
              </p:cNvSpPr>
              <p:nvPr>
                <p:ph idx="1"/>
              </p:nvPr>
            </p:nvSpPr>
            <p:spPr/>
            <p:txBody>
              <a:bodyPr/>
              <a:lstStyle/>
              <a:p>
                <a:r>
                  <a:rPr lang="en-US" dirty="0"/>
                  <a:t>Toy train corpus</a:t>
                </a:r>
              </a:p>
              <a:p>
                <a:pPr lvl="1"/>
                <a:r>
                  <a:rPr lang="en-US" dirty="0"/>
                  <a:t>This is the house that jack built.</a:t>
                </a:r>
              </a:p>
              <a:p>
                <a:r>
                  <a:rPr lang="en-US" dirty="0"/>
                  <a:t>Toy test corpus</a:t>
                </a:r>
              </a:p>
              <a:p>
                <a:pPr lvl="1"/>
                <a:r>
                  <a:rPr lang="en-US" dirty="0"/>
                  <a:t>This is jack</a:t>
                </a:r>
              </a:p>
              <a:p>
                <a:r>
                  <a:rPr lang="en-US" dirty="0"/>
                  <a:t>What’s the perplexity of the Bigram LM?</a:t>
                </a:r>
              </a:p>
              <a:p>
                <a:pPr lvl="1"/>
                <a:r>
                  <a:rPr lang="en-US" dirty="0"/>
                  <a:t>0 and 0, so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𝑖𝑛𝑓</m:t>
                    </m:r>
                    <m:r>
                      <a:rPr lang="en-US" b="0" i="1" smtClean="0">
                        <a:latin typeface="Cambria Math" panose="02040503050406030204" pitchFamily="18" charset="0"/>
                        <a:ea typeface="Cambria Math" panose="02040503050406030204" pitchFamily="18" charset="0"/>
                      </a:rPr>
                      <m:t>. </m:t>
                    </m:r>
                  </m:oMath>
                </a14:m>
                <a:r>
                  <a:rPr lang="en-US" dirty="0"/>
                  <a:t>      😱</a:t>
                </a:r>
              </a:p>
            </p:txBody>
          </p:sp>
        </mc:Choice>
        <mc:Fallback xmlns="">
          <p:sp>
            <p:nvSpPr>
              <p:cNvPr id="3" name="Content Placeholder 2">
                <a:extLst>
                  <a:ext uri="{FF2B5EF4-FFF2-40B4-BE49-F238E27FC236}">
                    <a16:creationId xmlns:a16="http://schemas.microsoft.com/office/drawing/2014/main" id="{BE402819-1799-5546-A5D3-746AA6023D25}"/>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3764961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0B2D-6D5B-F342-BCF9-8AE667DC6F8E}"/>
              </a:ext>
            </a:extLst>
          </p:cNvPr>
          <p:cNvSpPr>
            <a:spLocks noGrp="1"/>
          </p:cNvSpPr>
          <p:nvPr>
            <p:ph type="title"/>
          </p:nvPr>
        </p:nvSpPr>
        <p:spPr/>
        <p:txBody>
          <a:bodyPr/>
          <a:lstStyle/>
          <a:p>
            <a:r>
              <a:rPr lang="en-US" dirty="0"/>
              <a:t>Laplacian smoothing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2BE22E-3E7C-5B49-A713-22B298E9BB76}"/>
                  </a:ext>
                </a:extLst>
              </p:cNvPr>
              <p:cNvSpPr>
                <a:spLocks noGrp="1"/>
              </p:cNvSpPr>
              <p:nvPr>
                <p:ph idx="1"/>
              </p:nvPr>
            </p:nvSpPr>
            <p:spPr/>
            <p:txBody>
              <a:bodyPr/>
              <a:lstStyle/>
              <a:p>
                <a:r>
                  <a:rPr lang="en-US" dirty="0"/>
                  <a:t>Idea </a:t>
                </a:r>
              </a:p>
              <a:p>
                <a:pPr lvl="1"/>
                <a:r>
                  <a:rPr lang="en-US" dirty="0"/>
                  <a:t>Pull some probability from frequent bigrams to infrequent ones.</a:t>
                </a:r>
              </a:p>
              <a:p>
                <a:pPr lvl="1"/>
                <a:r>
                  <a:rPr lang="en-US" dirty="0"/>
                  <a:t>Just add 1 to the counts (add-one smoothing):</a:t>
                </a:r>
              </a:p>
              <a:p>
                <a:pPr lvl="2"/>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𝑤</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−1</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e>
                        </m:d>
                        <m:r>
                          <a:rPr lang="en-US" b="0" i="1" smtClean="0">
                            <a:latin typeface="Cambria Math" panose="02040503050406030204" pitchFamily="18" charset="0"/>
                          </a:rPr>
                          <m:t>+1</m:t>
                        </m:r>
                      </m:num>
                      <m:den>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−1</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𝑉</m:t>
                        </m:r>
                      </m:den>
                    </m:f>
                  </m:oMath>
                </a14:m>
                <a:endParaRPr lang="en-US" dirty="0"/>
              </a:p>
              <a:p>
                <a:pPr lvl="1"/>
                <a:r>
                  <a:rPr lang="en-US" dirty="0"/>
                  <a:t>Or tune a parameter (add-k smoothing)</a:t>
                </a:r>
              </a:p>
              <a:p>
                <a:pPr lvl="2"/>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r>
                          <a:rPr lang="en-US" i="1">
                            <a:latin typeface="Cambria Math" panose="02040503050406030204" pitchFamily="18" charset="0"/>
                          </a:rPr>
                          <m:t>𝑤</m:t>
                        </m:r>
                        <m:f>
                          <m:fPr>
                            <m:ctrlPr>
                              <a:rPr lang="en-US" i="1">
                                <a:latin typeface="Cambria Math" panose="02040503050406030204" pitchFamily="18" charset="0"/>
                              </a:rPr>
                            </m:ctrlPr>
                          </m:fPr>
                          <m:num>
                            <m:r>
                              <a:rPr lang="en-US" i="1">
                                <a:latin typeface="Cambria Math" panose="02040503050406030204" pitchFamily="18" charset="0"/>
                              </a:rPr>
                              <m:t>𝑖</m:t>
                            </m:r>
                            <m:r>
                              <a:rPr lang="en-US" i="1">
                                <a:latin typeface="Cambria Math" panose="02040503050406030204" pitchFamily="18" charset="0"/>
                              </a:rPr>
                              <m:t>−1</m:t>
                            </m:r>
                          </m:num>
                          <m:den>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den>
                        </m:f>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𝑤</m:t>
                            </m:r>
                            <m:f>
                              <m:fPr>
                                <m:ctrlPr>
                                  <a:rPr lang="en-US" i="1">
                                    <a:latin typeface="Cambria Math" panose="02040503050406030204" pitchFamily="18" charset="0"/>
                                  </a:rPr>
                                </m:ctrlPr>
                              </m:fPr>
                              <m:num>
                                <m:r>
                                  <a:rPr lang="en-US" i="1">
                                    <a:latin typeface="Cambria Math" panose="02040503050406030204" pitchFamily="18" charset="0"/>
                                  </a:rPr>
                                  <m:t>𝑖</m:t>
                                </m:r>
                              </m:num>
                              <m:den>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den>
                            </m:f>
                          </m:e>
                        </m:d>
                        <m:r>
                          <a:rPr lang="en-US" i="1">
                            <a:latin typeface="Cambria Math" panose="02040503050406030204" pitchFamily="18" charset="0"/>
                          </a:rPr>
                          <m:t>+</m:t>
                        </m:r>
                        <m:r>
                          <a:rPr lang="en-US" b="0" i="1" smtClean="0">
                            <a:latin typeface="Cambria Math" panose="02040503050406030204" pitchFamily="18" charset="0"/>
                          </a:rPr>
                          <m:t>𝐾</m:t>
                        </m:r>
                      </m:num>
                      <m:den>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𝑤</m:t>
                        </m:r>
                        <m:f>
                          <m:fPr>
                            <m:ctrlPr>
                              <a:rPr lang="en-US" i="1">
                                <a:latin typeface="Cambria Math" panose="02040503050406030204" pitchFamily="18" charset="0"/>
                              </a:rPr>
                            </m:ctrlPr>
                          </m:fPr>
                          <m:num>
                            <m:r>
                              <a:rPr lang="en-US" i="1">
                                <a:latin typeface="Cambria Math" panose="02040503050406030204" pitchFamily="18" charset="0"/>
                              </a:rPr>
                              <m:t>𝑖</m:t>
                            </m:r>
                            <m:r>
                              <a:rPr lang="en-US" i="1">
                                <a:latin typeface="Cambria Math" panose="02040503050406030204" pitchFamily="18" charset="0"/>
                              </a:rPr>
                              <m:t>−1</m:t>
                            </m:r>
                          </m:num>
                          <m:den>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den>
                        </m:f>
                        <m:r>
                          <a:rPr lang="en-US" i="1">
                            <a:latin typeface="Cambria Math" panose="02040503050406030204" pitchFamily="18" charset="0"/>
                          </a:rPr>
                          <m:t>)+</m:t>
                        </m:r>
                        <m:r>
                          <a:rPr lang="en-US" i="1">
                            <a:latin typeface="Cambria Math" panose="02040503050406030204" pitchFamily="18" charset="0"/>
                          </a:rPr>
                          <m:t>𝑉𝐾</m:t>
                        </m:r>
                      </m:den>
                    </m:f>
                  </m:oMath>
                </a14:m>
                <a:endParaRPr lang="en-US" dirty="0"/>
              </a:p>
            </p:txBody>
          </p:sp>
        </mc:Choice>
        <mc:Fallback xmlns="">
          <p:sp>
            <p:nvSpPr>
              <p:cNvPr id="3" name="Content Placeholder 2">
                <a:extLst>
                  <a:ext uri="{FF2B5EF4-FFF2-40B4-BE49-F238E27FC236}">
                    <a16:creationId xmlns:a16="http://schemas.microsoft.com/office/drawing/2014/main" id="{422BE22E-3E7C-5B49-A713-22B298E9BB76}"/>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229532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1AD-7F22-334C-A15B-7C0BBE00862F}"/>
              </a:ext>
            </a:extLst>
          </p:cNvPr>
          <p:cNvSpPr>
            <a:spLocks noGrp="1"/>
          </p:cNvSpPr>
          <p:nvPr>
            <p:ph type="title"/>
          </p:nvPr>
        </p:nvSpPr>
        <p:spPr/>
        <p:txBody>
          <a:bodyPr/>
          <a:lstStyle/>
          <a:p>
            <a:r>
              <a:rPr lang="en-US" dirty="0"/>
              <a:t>Katz </a:t>
            </a:r>
            <a:r>
              <a:rPr lang="en-US" dirty="0" err="1"/>
              <a:t>backoff</a:t>
            </a:r>
            <a:endParaRPr lang="en-US" dirty="0"/>
          </a:p>
        </p:txBody>
      </p:sp>
      <p:sp>
        <p:nvSpPr>
          <p:cNvPr id="3" name="Content Placeholder 2">
            <a:extLst>
              <a:ext uri="{FF2B5EF4-FFF2-40B4-BE49-F238E27FC236}">
                <a16:creationId xmlns:a16="http://schemas.microsoft.com/office/drawing/2014/main" id="{901B5E4E-C5D7-9246-849C-A313237252D5}"/>
              </a:ext>
            </a:extLst>
          </p:cNvPr>
          <p:cNvSpPr>
            <a:spLocks noGrp="1"/>
          </p:cNvSpPr>
          <p:nvPr>
            <p:ph idx="1"/>
          </p:nvPr>
        </p:nvSpPr>
        <p:spPr/>
        <p:txBody>
          <a:bodyPr/>
          <a:lstStyle/>
          <a:p>
            <a:r>
              <a:rPr lang="en-US" dirty="0"/>
              <a:t>Problem</a:t>
            </a:r>
          </a:p>
          <a:p>
            <a:pPr lvl="1"/>
            <a:r>
              <a:rPr lang="en-US" dirty="0"/>
              <a:t>Longer n-grams are better, but data is not always enough</a:t>
            </a:r>
          </a:p>
          <a:p>
            <a:r>
              <a:rPr lang="en-US" dirty="0"/>
              <a:t>idea</a:t>
            </a:r>
          </a:p>
          <a:p>
            <a:pPr lvl="1"/>
            <a:r>
              <a:rPr lang="en-US" dirty="0"/>
              <a:t>Try  a longer n-gram and back off to shorter if needed</a:t>
            </a:r>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B0AA875C-DB91-604E-A292-80745ACE7240}"/>
              </a:ext>
            </a:extLst>
          </p:cNvPr>
          <p:cNvPicPr>
            <a:picLocks noChangeAspect="1"/>
          </p:cNvPicPr>
          <p:nvPr/>
        </p:nvPicPr>
        <p:blipFill>
          <a:blip r:embed="rId3"/>
          <a:stretch>
            <a:fillRect/>
          </a:stretch>
        </p:blipFill>
        <p:spPr>
          <a:xfrm>
            <a:off x="2479877" y="4610984"/>
            <a:ext cx="5460356" cy="868693"/>
          </a:xfrm>
          <a:prstGeom prst="rect">
            <a:avLst/>
          </a:prstGeom>
        </p:spPr>
      </p:pic>
    </p:spTree>
    <p:extLst>
      <p:ext uri="{BB962C8B-B14F-4D97-AF65-F5344CB8AC3E}">
        <p14:creationId xmlns:p14="http://schemas.microsoft.com/office/powerpoint/2010/main" val="3759891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CC30-B576-404F-A38B-42C9BB0C1118}"/>
              </a:ext>
            </a:extLst>
          </p:cNvPr>
          <p:cNvSpPr>
            <a:spLocks noGrp="1"/>
          </p:cNvSpPr>
          <p:nvPr>
            <p:ph type="title"/>
          </p:nvPr>
        </p:nvSpPr>
        <p:spPr/>
        <p:txBody>
          <a:bodyPr/>
          <a:lstStyle/>
          <a:p>
            <a:r>
              <a:rPr lang="en-US" dirty="0"/>
              <a:t>Interpolation smoothing</a:t>
            </a:r>
          </a:p>
        </p:txBody>
      </p:sp>
      <p:sp>
        <p:nvSpPr>
          <p:cNvPr id="3" name="Content Placeholder 2">
            <a:extLst>
              <a:ext uri="{FF2B5EF4-FFF2-40B4-BE49-F238E27FC236}">
                <a16:creationId xmlns:a16="http://schemas.microsoft.com/office/drawing/2014/main" id="{CCC77222-5DF7-7745-A16C-380127ED8BCD}"/>
              </a:ext>
            </a:extLst>
          </p:cNvPr>
          <p:cNvSpPr>
            <a:spLocks noGrp="1"/>
          </p:cNvSpPr>
          <p:nvPr>
            <p:ph idx="1"/>
          </p:nvPr>
        </p:nvSpPr>
        <p:spPr/>
        <p:txBody>
          <a:bodyPr/>
          <a:lstStyle/>
          <a:p>
            <a:r>
              <a:rPr lang="en-US" dirty="0"/>
              <a:t>Idea </a:t>
            </a:r>
          </a:p>
          <a:p>
            <a:pPr lvl="1"/>
            <a:r>
              <a:rPr lang="en-US" dirty="0"/>
              <a:t>Let us have a mixture of several n-gram models</a:t>
            </a:r>
          </a:p>
          <a:p>
            <a:pPr lvl="1"/>
            <a:r>
              <a:rPr lang="en-US" dirty="0"/>
              <a:t>Example for a trigram model:</a:t>
            </a:r>
          </a:p>
          <a:p>
            <a:pPr lvl="1"/>
            <a:endParaRPr lang="en-US" dirty="0"/>
          </a:p>
          <a:p>
            <a:pPr lvl="1"/>
            <a:endParaRPr lang="en-US" dirty="0"/>
          </a:p>
          <a:p>
            <a:pPr lvl="1"/>
            <a:endParaRPr lang="en-US" dirty="0"/>
          </a:p>
          <a:p>
            <a:pPr lvl="1"/>
            <a:r>
              <a:rPr lang="en-US" dirty="0"/>
              <a:t>The weights are optimized on a test (dev) set</a:t>
            </a:r>
          </a:p>
          <a:p>
            <a:pPr lvl="1"/>
            <a:r>
              <a:rPr lang="en-US" dirty="0"/>
              <a:t>Optionally they can also depend on the context</a:t>
            </a:r>
          </a:p>
          <a:p>
            <a:endParaRPr lang="en-US" dirty="0"/>
          </a:p>
        </p:txBody>
      </p:sp>
      <p:pic>
        <p:nvPicPr>
          <p:cNvPr id="4" name="Picture 3">
            <a:extLst>
              <a:ext uri="{FF2B5EF4-FFF2-40B4-BE49-F238E27FC236}">
                <a16:creationId xmlns:a16="http://schemas.microsoft.com/office/drawing/2014/main" id="{CA762DC9-F6D7-4C4C-8F5D-1DA504C1C7E5}"/>
              </a:ext>
            </a:extLst>
          </p:cNvPr>
          <p:cNvPicPr>
            <a:picLocks noChangeAspect="1"/>
          </p:cNvPicPr>
          <p:nvPr/>
        </p:nvPicPr>
        <p:blipFill>
          <a:blip r:embed="rId3"/>
          <a:stretch>
            <a:fillRect/>
          </a:stretch>
        </p:blipFill>
        <p:spPr>
          <a:xfrm>
            <a:off x="1512024" y="3646186"/>
            <a:ext cx="5190198" cy="798492"/>
          </a:xfrm>
          <a:prstGeom prst="rect">
            <a:avLst/>
          </a:prstGeom>
        </p:spPr>
      </p:pic>
    </p:spTree>
    <p:extLst>
      <p:ext uri="{BB962C8B-B14F-4D97-AF65-F5344CB8AC3E}">
        <p14:creationId xmlns:p14="http://schemas.microsoft.com/office/powerpoint/2010/main" val="3338087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D37A1-14DD-4249-89BD-19B7A42CAE12}"/>
              </a:ext>
            </a:extLst>
          </p:cNvPr>
          <p:cNvSpPr>
            <a:spLocks noGrp="1"/>
          </p:cNvSpPr>
          <p:nvPr>
            <p:ph type="title"/>
          </p:nvPr>
        </p:nvSpPr>
        <p:spPr/>
        <p:txBody>
          <a:bodyPr/>
          <a:lstStyle/>
          <a:p>
            <a:r>
              <a:rPr lang="en-US" dirty="0"/>
              <a:t>Count! N-gram language models</a:t>
            </a:r>
          </a:p>
        </p:txBody>
      </p:sp>
    </p:spTree>
    <p:extLst>
      <p:ext uri="{BB962C8B-B14F-4D97-AF65-F5344CB8AC3E}">
        <p14:creationId xmlns:p14="http://schemas.microsoft.com/office/powerpoint/2010/main" val="3349681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28D4-ACC4-7747-AE80-4CD6DB78FFDE}"/>
              </a:ext>
            </a:extLst>
          </p:cNvPr>
          <p:cNvSpPr>
            <a:spLocks noGrp="1"/>
          </p:cNvSpPr>
          <p:nvPr>
            <p:ph type="title"/>
          </p:nvPr>
        </p:nvSpPr>
        <p:spPr/>
        <p:txBody>
          <a:bodyPr/>
          <a:lstStyle/>
          <a:p>
            <a:r>
              <a:rPr lang="en-US" dirty="0"/>
              <a:t>Absolute discounting</a:t>
            </a:r>
          </a:p>
        </p:txBody>
      </p:sp>
      <p:sp>
        <p:nvSpPr>
          <p:cNvPr id="3" name="Content Placeholder 2">
            <a:extLst>
              <a:ext uri="{FF2B5EF4-FFF2-40B4-BE49-F238E27FC236}">
                <a16:creationId xmlns:a16="http://schemas.microsoft.com/office/drawing/2014/main" id="{03539573-48B5-C24D-9277-EE457A743803}"/>
              </a:ext>
            </a:extLst>
          </p:cNvPr>
          <p:cNvSpPr>
            <a:spLocks noGrp="1"/>
          </p:cNvSpPr>
          <p:nvPr>
            <p:ph idx="1"/>
          </p:nvPr>
        </p:nvSpPr>
        <p:spPr>
          <a:xfrm>
            <a:off x="685801" y="2065867"/>
            <a:ext cx="5518229" cy="3177465"/>
          </a:xfrm>
        </p:spPr>
        <p:txBody>
          <a:bodyPr/>
          <a:lstStyle/>
          <a:p>
            <a:r>
              <a:rPr lang="en-US" dirty="0"/>
              <a:t>Idea</a:t>
            </a:r>
          </a:p>
          <a:p>
            <a:pPr lvl="1"/>
            <a:r>
              <a:rPr lang="en-US" dirty="0"/>
              <a:t>Let’s compare the counts for bigrams in train and test sets</a:t>
            </a:r>
          </a:p>
          <a:p>
            <a:r>
              <a:rPr lang="en-US" dirty="0"/>
              <a:t>Experiment (Church and Gale, 1991)</a:t>
            </a:r>
          </a:p>
          <a:p>
            <a:pPr lvl="1"/>
            <a:r>
              <a:rPr lang="en-US" dirty="0"/>
              <a:t>Subtract 0.75 and get a good estimate for the test count!</a:t>
            </a:r>
          </a:p>
        </p:txBody>
      </p:sp>
      <p:pic>
        <p:nvPicPr>
          <p:cNvPr id="4" name="Picture 3">
            <a:extLst>
              <a:ext uri="{FF2B5EF4-FFF2-40B4-BE49-F238E27FC236}">
                <a16:creationId xmlns:a16="http://schemas.microsoft.com/office/drawing/2014/main" id="{CC046B3C-81B9-7141-ACF5-8EBA72E0117E}"/>
              </a:ext>
            </a:extLst>
          </p:cNvPr>
          <p:cNvPicPr>
            <a:picLocks noChangeAspect="1"/>
          </p:cNvPicPr>
          <p:nvPr/>
        </p:nvPicPr>
        <p:blipFill>
          <a:blip r:embed="rId3"/>
          <a:stretch>
            <a:fillRect/>
          </a:stretch>
        </p:blipFill>
        <p:spPr>
          <a:xfrm>
            <a:off x="6811621" y="2459378"/>
            <a:ext cx="3723248" cy="2413563"/>
          </a:xfrm>
          <a:prstGeom prst="rect">
            <a:avLst/>
          </a:prstGeom>
        </p:spPr>
      </p:pic>
    </p:spTree>
    <p:extLst>
      <p:ext uri="{BB962C8B-B14F-4D97-AF65-F5344CB8AC3E}">
        <p14:creationId xmlns:p14="http://schemas.microsoft.com/office/powerpoint/2010/main" val="198786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9580-3383-0D44-BEDA-00C22BDBB502}"/>
              </a:ext>
            </a:extLst>
          </p:cNvPr>
          <p:cNvSpPr>
            <a:spLocks noGrp="1"/>
          </p:cNvSpPr>
          <p:nvPr>
            <p:ph type="title"/>
          </p:nvPr>
        </p:nvSpPr>
        <p:spPr/>
        <p:txBody>
          <a:bodyPr/>
          <a:lstStyle/>
          <a:p>
            <a:r>
              <a:rPr lang="en-US" dirty="0" err="1"/>
              <a:t>Kneser-ney</a:t>
            </a:r>
            <a:r>
              <a:rPr lang="en-US" dirty="0"/>
              <a:t> smoothing</a:t>
            </a:r>
          </a:p>
        </p:txBody>
      </p:sp>
      <p:sp>
        <p:nvSpPr>
          <p:cNvPr id="3" name="Content Placeholder 2">
            <a:extLst>
              <a:ext uri="{FF2B5EF4-FFF2-40B4-BE49-F238E27FC236}">
                <a16:creationId xmlns:a16="http://schemas.microsoft.com/office/drawing/2014/main" id="{2991D349-DA8A-9A43-BC99-4FD07911EC91}"/>
              </a:ext>
            </a:extLst>
          </p:cNvPr>
          <p:cNvSpPr>
            <a:spLocks noGrp="1"/>
          </p:cNvSpPr>
          <p:nvPr>
            <p:ph idx="1"/>
          </p:nvPr>
        </p:nvSpPr>
        <p:spPr/>
        <p:txBody>
          <a:bodyPr/>
          <a:lstStyle/>
          <a:p>
            <a:r>
              <a:rPr lang="en-US" dirty="0"/>
              <a:t>Idea:</a:t>
            </a:r>
          </a:p>
          <a:p>
            <a:pPr lvl="1"/>
            <a:r>
              <a:rPr lang="en-US" dirty="0"/>
              <a:t>The unigram distribution captures the word frequency</a:t>
            </a:r>
          </a:p>
          <a:p>
            <a:pPr lvl="1"/>
            <a:r>
              <a:rPr lang="en-US" dirty="0"/>
              <a:t>We need to capture the diversity of contexts for the word</a:t>
            </a:r>
          </a:p>
          <a:p>
            <a:pPr lvl="1"/>
            <a:endParaRPr lang="en-US" dirty="0"/>
          </a:p>
          <a:p>
            <a:pPr marL="457200" lvl="1" indent="0">
              <a:buNone/>
            </a:pPr>
            <a:endParaRPr lang="en-US" dirty="0"/>
          </a:p>
          <a:p>
            <a:pPr lvl="1"/>
            <a:endParaRPr lang="en-US" dirty="0"/>
          </a:p>
          <a:p>
            <a:pPr lvl="1"/>
            <a:endParaRPr lang="en-US" dirty="0"/>
          </a:p>
          <a:p>
            <a:pPr lvl="1"/>
            <a:r>
              <a:rPr lang="en-US" dirty="0"/>
              <a:t>Probably, the most popular smoothing technique</a:t>
            </a:r>
          </a:p>
        </p:txBody>
      </p:sp>
      <p:pic>
        <p:nvPicPr>
          <p:cNvPr id="4" name="Picture 3">
            <a:extLst>
              <a:ext uri="{FF2B5EF4-FFF2-40B4-BE49-F238E27FC236}">
                <a16:creationId xmlns:a16="http://schemas.microsoft.com/office/drawing/2014/main" id="{AE55785E-1C5D-5E43-A866-1CEC7164F198}"/>
              </a:ext>
            </a:extLst>
          </p:cNvPr>
          <p:cNvPicPr>
            <a:picLocks noChangeAspect="1"/>
          </p:cNvPicPr>
          <p:nvPr/>
        </p:nvPicPr>
        <p:blipFill>
          <a:blip r:embed="rId3"/>
          <a:stretch>
            <a:fillRect/>
          </a:stretch>
        </p:blipFill>
        <p:spPr>
          <a:xfrm>
            <a:off x="2660087" y="3827925"/>
            <a:ext cx="2311400" cy="1054100"/>
          </a:xfrm>
          <a:prstGeom prst="rect">
            <a:avLst/>
          </a:prstGeom>
        </p:spPr>
      </p:pic>
    </p:spTree>
    <p:extLst>
      <p:ext uri="{BB962C8B-B14F-4D97-AF65-F5344CB8AC3E}">
        <p14:creationId xmlns:p14="http://schemas.microsoft.com/office/powerpoint/2010/main" val="236894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B7448-85F5-D440-8A6A-EB0E20FD62E0}"/>
              </a:ext>
            </a:extLst>
          </p:cNvPr>
          <p:cNvSpPr>
            <a:spLocks noGrp="1"/>
          </p:cNvSpPr>
          <p:nvPr>
            <p:ph type="title"/>
          </p:nvPr>
        </p:nvSpPr>
        <p:spPr/>
        <p:txBody>
          <a:bodyPr/>
          <a:lstStyle/>
          <a:p>
            <a:r>
              <a:rPr lang="en-US" dirty="0"/>
              <a:t>Hidden </a:t>
            </a:r>
            <a:r>
              <a:rPr lang="en-US" dirty="0" err="1"/>
              <a:t>markov</a:t>
            </a:r>
            <a:r>
              <a:rPr lang="en-US" dirty="0"/>
              <a:t> models</a:t>
            </a:r>
          </a:p>
        </p:txBody>
      </p:sp>
    </p:spTree>
    <p:extLst>
      <p:ext uri="{BB962C8B-B14F-4D97-AF65-F5344CB8AC3E}">
        <p14:creationId xmlns:p14="http://schemas.microsoft.com/office/powerpoint/2010/main" val="345521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005B-6A0D-AA44-BC45-029A85E2FABE}"/>
              </a:ext>
            </a:extLst>
          </p:cNvPr>
          <p:cNvSpPr>
            <a:spLocks noGrp="1"/>
          </p:cNvSpPr>
          <p:nvPr>
            <p:ph type="title"/>
          </p:nvPr>
        </p:nvSpPr>
        <p:spPr/>
        <p:txBody>
          <a:bodyPr/>
          <a:lstStyle/>
          <a:p>
            <a:r>
              <a:rPr lang="en-US" dirty="0"/>
              <a:t>Sequence labeling</a:t>
            </a:r>
          </a:p>
        </p:txBody>
      </p:sp>
      <p:sp>
        <p:nvSpPr>
          <p:cNvPr id="3" name="Content Placeholder 2">
            <a:extLst>
              <a:ext uri="{FF2B5EF4-FFF2-40B4-BE49-F238E27FC236}">
                <a16:creationId xmlns:a16="http://schemas.microsoft.com/office/drawing/2014/main" id="{854DCC70-BCB1-AD46-BADC-3831932EED04}"/>
              </a:ext>
            </a:extLst>
          </p:cNvPr>
          <p:cNvSpPr>
            <a:spLocks noGrp="1"/>
          </p:cNvSpPr>
          <p:nvPr>
            <p:ph idx="1"/>
          </p:nvPr>
        </p:nvSpPr>
        <p:spPr/>
        <p:txBody>
          <a:bodyPr/>
          <a:lstStyle/>
          <a:p>
            <a:r>
              <a:rPr lang="en-US" dirty="0"/>
              <a:t>Problem</a:t>
            </a:r>
          </a:p>
          <a:p>
            <a:pPr lvl="1"/>
            <a:r>
              <a:rPr lang="en-US" dirty="0"/>
              <a:t>Given a sequence of tokens, infer the most probable sequence of labels for these tokens.</a:t>
            </a:r>
          </a:p>
          <a:p>
            <a:r>
              <a:rPr lang="en-US" dirty="0"/>
              <a:t>Examples</a:t>
            </a:r>
          </a:p>
          <a:p>
            <a:pPr lvl="1"/>
            <a:r>
              <a:rPr lang="en-US" dirty="0"/>
              <a:t>Part of speech tagging</a:t>
            </a:r>
          </a:p>
          <a:p>
            <a:pPr lvl="1"/>
            <a:r>
              <a:rPr lang="en-US" dirty="0"/>
              <a:t>Named entity recognition</a:t>
            </a:r>
          </a:p>
        </p:txBody>
      </p:sp>
    </p:spTree>
    <p:extLst>
      <p:ext uri="{BB962C8B-B14F-4D97-AF65-F5344CB8AC3E}">
        <p14:creationId xmlns:p14="http://schemas.microsoft.com/office/powerpoint/2010/main" val="3604533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D3DC-B4F6-834F-B823-E88429838C23}"/>
              </a:ext>
            </a:extLst>
          </p:cNvPr>
          <p:cNvSpPr>
            <a:spLocks noGrp="1"/>
          </p:cNvSpPr>
          <p:nvPr>
            <p:ph type="title"/>
          </p:nvPr>
        </p:nvSpPr>
        <p:spPr/>
        <p:txBody>
          <a:bodyPr/>
          <a:lstStyle/>
          <a:p>
            <a:r>
              <a:rPr lang="en-US" dirty="0"/>
              <a:t>Example: part-of-speech tagging</a:t>
            </a:r>
          </a:p>
        </p:txBody>
      </p:sp>
      <p:sp>
        <p:nvSpPr>
          <p:cNvPr id="3" name="Content Placeholder 2">
            <a:extLst>
              <a:ext uri="{FF2B5EF4-FFF2-40B4-BE49-F238E27FC236}">
                <a16:creationId xmlns:a16="http://schemas.microsoft.com/office/drawing/2014/main" id="{7BC1A6C9-5300-7D4D-ACBB-A515FA04A083}"/>
              </a:ext>
            </a:extLst>
          </p:cNvPr>
          <p:cNvSpPr>
            <a:spLocks noGrp="1"/>
          </p:cNvSpPr>
          <p:nvPr>
            <p:ph idx="1"/>
          </p:nvPr>
        </p:nvSpPr>
        <p:spPr/>
        <p:txBody>
          <a:bodyPr/>
          <a:lstStyle/>
          <a:p>
            <a:r>
              <a:rPr lang="en-US" dirty="0"/>
              <a:t>Tokens are words, and labels are </a:t>
            </a:r>
            <a:r>
              <a:rPr lang="en-US" dirty="0" err="1"/>
              <a:t>PoS</a:t>
            </a:r>
            <a:r>
              <a:rPr lang="en-US" dirty="0"/>
              <a:t> tags.</a:t>
            </a:r>
          </a:p>
          <a:p>
            <a:r>
              <a:rPr lang="en-US" dirty="0"/>
              <a:t>PRON.    VERB.    DET.            PROPN.    NOUN</a:t>
            </a:r>
          </a:p>
          <a:p>
            <a:r>
              <a:rPr lang="en-US" dirty="0"/>
              <a:t>     I.          Saw.        A.        Heffalump     today</a:t>
            </a:r>
          </a:p>
        </p:txBody>
      </p:sp>
    </p:spTree>
    <p:extLst>
      <p:ext uri="{BB962C8B-B14F-4D97-AF65-F5344CB8AC3E}">
        <p14:creationId xmlns:p14="http://schemas.microsoft.com/office/powerpoint/2010/main" val="1689239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1C33-5E02-FD47-8232-6894470473FF}"/>
              </a:ext>
            </a:extLst>
          </p:cNvPr>
          <p:cNvSpPr>
            <a:spLocks noGrp="1"/>
          </p:cNvSpPr>
          <p:nvPr>
            <p:ph type="title"/>
          </p:nvPr>
        </p:nvSpPr>
        <p:spPr/>
        <p:txBody>
          <a:bodyPr/>
          <a:lstStyle/>
          <a:p>
            <a:r>
              <a:rPr lang="en-US" dirty="0" err="1"/>
              <a:t>Pos</a:t>
            </a:r>
            <a:r>
              <a:rPr lang="en-US" dirty="0"/>
              <a:t> tags from universal dependencies project</a:t>
            </a:r>
          </a:p>
        </p:txBody>
      </p:sp>
      <p:pic>
        <p:nvPicPr>
          <p:cNvPr id="4" name="Content Placeholder 3">
            <a:extLst>
              <a:ext uri="{FF2B5EF4-FFF2-40B4-BE49-F238E27FC236}">
                <a16:creationId xmlns:a16="http://schemas.microsoft.com/office/drawing/2014/main" id="{2753675F-E9B4-8D4D-8136-149CBCCB2A02}"/>
              </a:ext>
            </a:extLst>
          </p:cNvPr>
          <p:cNvPicPr>
            <a:picLocks noGrp="1" noChangeAspect="1"/>
          </p:cNvPicPr>
          <p:nvPr>
            <p:ph idx="1"/>
          </p:nvPr>
        </p:nvPicPr>
        <p:blipFill>
          <a:blip r:embed="rId3"/>
          <a:stretch>
            <a:fillRect/>
          </a:stretch>
        </p:blipFill>
        <p:spPr>
          <a:xfrm>
            <a:off x="2948742" y="2201924"/>
            <a:ext cx="5605542" cy="3124711"/>
          </a:xfrm>
          <a:prstGeom prst="rect">
            <a:avLst/>
          </a:prstGeom>
        </p:spPr>
      </p:pic>
    </p:spTree>
    <p:extLst>
      <p:ext uri="{BB962C8B-B14F-4D97-AF65-F5344CB8AC3E}">
        <p14:creationId xmlns:p14="http://schemas.microsoft.com/office/powerpoint/2010/main" val="381910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6A44-18AA-8D4E-B501-0CB260247431}"/>
              </a:ext>
            </a:extLst>
          </p:cNvPr>
          <p:cNvSpPr>
            <a:spLocks noGrp="1"/>
          </p:cNvSpPr>
          <p:nvPr>
            <p:ph type="title"/>
          </p:nvPr>
        </p:nvSpPr>
        <p:spPr/>
        <p:txBody>
          <a:bodyPr/>
          <a:lstStyle/>
          <a:p>
            <a:r>
              <a:rPr lang="en-US" dirty="0"/>
              <a:t>Example: named entity recognition</a:t>
            </a:r>
          </a:p>
        </p:txBody>
      </p:sp>
      <p:sp>
        <p:nvSpPr>
          <p:cNvPr id="3" name="Content Placeholder 2">
            <a:extLst>
              <a:ext uri="{FF2B5EF4-FFF2-40B4-BE49-F238E27FC236}">
                <a16:creationId xmlns:a16="http://schemas.microsoft.com/office/drawing/2014/main" id="{C5E8C4F9-82CD-D44B-9B89-057709EAABBD}"/>
              </a:ext>
            </a:extLst>
          </p:cNvPr>
          <p:cNvSpPr>
            <a:spLocks noGrp="1"/>
          </p:cNvSpPr>
          <p:nvPr>
            <p:ph idx="1"/>
          </p:nvPr>
        </p:nvSpPr>
        <p:spPr/>
        <p:txBody>
          <a:bodyPr/>
          <a:lstStyle/>
          <a:p>
            <a:r>
              <a:rPr lang="en-US" dirty="0"/>
              <a:t>Once upon a tie, a very long time ago now, about </a:t>
            </a:r>
            <a:r>
              <a:rPr lang="en-US" u="sng" dirty="0"/>
              <a:t>last Friday</a:t>
            </a:r>
            <a:r>
              <a:rPr lang="en-US" dirty="0"/>
              <a:t>, </a:t>
            </a:r>
            <a:r>
              <a:rPr lang="en-US" u="sng" dirty="0"/>
              <a:t>Winnie-the-Pooh</a:t>
            </a:r>
            <a:r>
              <a:rPr lang="en-US" dirty="0"/>
              <a:t> lived in a forest all by himself under the name of </a:t>
            </a:r>
            <a:r>
              <a:rPr lang="en-US" u="sng" dirty="0"/>
              <a:t>Sanders</a:t>
            </a:r>
          </a:p>
        </p:txBody>
      </p:sp>
    </p:spTree>
    <p:extLst>
      <p:ext uri="{BB962C8B-B14F-4D97-AF65-F5344CB8AC3E}">
        <p14:creationId xmlns:p14="http://schemas.microsoft.com/office/powerpoint/2010/main" val="1429788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8899-7FA6-2D4A-9BDF-412C167BA7A3}"/>
              </a:ext>
            </a:extLst>
          </p:cNvPr>
          <p:cNvSpPr>
            <a:spLocks noGrp="1"/>
          </p:cNvSpPr>
          <p:nvPr>
            <p:ph type="title"/>
          </p:nvPr>
        </p:nvSpPr>
        <p:spPr/>
        <p:txBody>
          <a:bodyPr/>
          <a:lstStyle/>
          <a:p>
            <a:r>
              <a:rPr lang="en-US" dirty="0"/>
              <a:t>Type of named entities</a:t>
            </a:r>
          </a:p>
        </p:txBody>
      </p:sp>
      <p:sp>
        <p:nvSpPr>
          <p:cNvPr id="3" name="Content Placeholder 2">
            <a:extLst>
              <a:ext uri="{FF2B5EF4-FFF2-40B4-BE49-F238E27FC236}">
                <a16:creationId xmlns:a16="http://schemas.microsoft.com/office/drawing/2014/main" id="{3D52DC49-43DE-344D-B736-57A6B5AE2399}"/>
              </a:ext>
            </a:extLst>
          </p:cNvPr>
          <p:cNvSpPr>
            <a:spLocks noGrp="1"/>
          </p:cNvSpPr>
          <p:nvPr>
            <p:ph idx="1"/>
          </p:nvPr>
        </p:nvSpPr>
        <p:spPr/>
        <p:txBody>
          <a:bodyPr/>
          <a:lstStyle/>
          <a:p>
            <a:r>
              <a:rPr lang="en-US" dirty="0"/>
              <a:t>Any real-world object which may have a proper name</a:t>
            </a:r>
          </a:p>
          <a:p>
            <a:pPr lvl="1"/>
            <a:r>
              <a:rPr lang="en-US" dirty="0"/>
              <a:t>Persons</a:t>
            </a:r>
          </a:p>
          <a:p>
            <a:pPr lvl="1"/>
            <a:r>
              <a:rPr lang="en-US" dirty="0"/>
              <a:t>Organizations</a:t>
            </a:r>
          </a:p>
          <a:p>
            <a:pPr lvl="1"/>
            <a:r>
              <a:rPr lang="en-US" dirty="0"/>
              <a:t>Locations</a:t>
            </a:r>
          </a:p>
          <a:p>
            <a:pPr lvl="1"/>
            <a:r>
              <a:rPr lang="en-US" dirty="0"/>
              <a:t>…</a:t>
            </a:r>
          </a:p>
          <a:p>
            <a:r>
              <a:rPr lang="en-US" dirty="0"/>
              <a:t>Also named entities usually include</a:t>
            </a:r>
          </a:p>
          <a:p>
            <a:pPr lvl="1"/>
            <a:r>
              <a:rPr lang="en-US" dirty="0"/>
              <a:t>Dates and times</a:t>
            </a:r>
          </a:p>
          <a:p>
            <a:pPr lvl="1"/>
            <a:r>
              <a:rPr lang="en-US" dirty="0"/>
              <a:t>Units</a:t>
            </a:r>
          </a:p>
          <a:p>
            <a:pPr lvl="1"/>
            <a:r>
              <a:rPr lang="en-US" dirty="0"/>
              <a:t>Amounts </a:t>
            </a:r>
          </a:p>
          <a:p>
            <a:endParaRPr lang="en-US" dirty="0"/>
          </a:p>
        </p:txBody>
      </p:sp>
    </p:spTree>
    <p:extLst>
      <p:ext uri="{BB962C8B-B14F-4D97-AF65-F5344CB8AC3E}">
        <p14:creationId xmlns:p14="http://schemas.microsoft.com/office/powerpoint/2010/main" val="2746116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DF58-15BD-AE4E-8036-152B6673477D}"/>
              </a:ext>
            </a:extLst>
          </p:cNvPr>
          <p:cNvSpPr>
            <a:spLocks noGrp="1"/>
          </p:cNvSpPr>
          <p:nvPr>
            <p:ph type="title"/>
          </p:nvPr>
        </p:nvSpPr>
        <p:spPr/>
        <p:txBody>
          <a:bodyPr/>
          <a:lstStyle/>
          <a:p>
            <a:r>
              <a:rPr lang="en-US" dirty="0"/>
              <a:t>Approaches to sequence labeling</a:t>
            </a:r>
          </a:p>
        </p:txBody>
      </p:sp>
      <p:sp>
        <p:nvSpPr>
          <p:cNvPr id="3" name="Content Placeholder 2">
            <a:extLst>
              <a:ext uri="{FF2B5EF4-FFF2-40B4-BE49-F238E27FC236}">
                <a16:creationId xmlns:a16="http://schemas.microsoft.com/office/drawing/2014/main" id="{7B81B9FD-6076-694D-9023-39FC2AD82BC7}"/>
              </a:ext>
            </a:extLst>
          </p:cNvPr>
          <p:cNvSpPr>
            <a:spLocks noGrp="1"/>
          </p:cNvSpPr>
          <p:nvPr>
            <p:ph idx="1"/>
          </p:nvPr>
        </p:nvSpPr>
        <p:spPr/>
        <p:txBody>
          <a:bodyPr/>
          <a:lstStyle/>
          <a:p>
            <a:r>
              <a:rPr lang="en-US" dirty="0"/>
              <a:t>Rule-based models (example: </a:t>
            </a:r>
            <a:r>
              <a:rPr lang="en-US" dirty="0" err="1"/>
              <a:t>EngCG</a:t>
            </a:r>
            <a:r>
              <a:rPr lang="en-US" dirty="0"/>
              <a:t> tagger)</a:t>
            </a:r>
          </a:p>
          <a:p>
            <a:r>
              <a:rPr lang="en-US" dirty="0"/>
              <a:t>Separate label classifiers for each token</a:t>
            </a:r>
          </a:p>
          <a:p>
            <a:r>
              <a:rPr lang="en-US" dirty="0"/>
              <a:t>Sequence models (HMM, MEMM, CRF)</a:t>
            </a:r>
          </a:p>
          <a:p>
            <a:r>
              <a:rPr lang="en-US" dirty="0"/>
              <a:t>Neural networks</a:t>
            </a:r>
          </a:p>
        </p:txBody>
      </p:sp>
    </p:spTree>
    <p:extLst>
      <p:ext uri="{BB962C8B-B14F-4D97-AF65-F5344CB8AC3E}">
        <p14:creationId xmlns:p14="http://schemas.microsoft.com/office/powerpoint/2010/main" val="2029879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01F3-283B-1C4F-A3F2-93852FCCA363}"/>
              </a:ext>
            </a:extLst>
          </p:cNvPr>
          <p:cNvSpPr>
            <a:spLocks noGrp="1"/>
          </p:cNvSpPr>
          <p:nvPr>
            <p:ph type="title"/>
          </p:nvPr>
        </p:nvSpPr>
        <p:spPr/>
        <p:txBody>
          <a:bodyPr/>
          <a:lstStyle/>
          <a:p>
            <a:r>
              <a:rPr lang="en-US" dirty="0" err="1"/>
              <a:t>Pos</a:t>
            </a:r>
            <a:r>
              <a:rPr lang="en-US" dirty="0"/>
              <a:t> tagging with </a:t>
            </a:r>
            <a:r>
              <a:rPr lang="en-US" dirty="0" err="1"/>
              <a:t>hmms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079322-948F-9E4D-B2FF-A7B6998F4833}"/>
                  </a:ext>
                </a:extLst>
              </p:cNvPr>
              <p:cNvSpPr>
                <a:spLocks noGrp="1"/>
              </p:cNvSpPr>
              <p:nvPr>
                <p:ph idx="1"/>
              </p:nvPr>
            </p:nvSpPr>
            <p:spPr/>
            <p:txBody>
              <a:bodyPr/>
              <a:lstStyle/>
              <a:p>
                <a:r>
                  <a:rPr lang="en-US" dirty="0"/>
                  <a:t>Notation:</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oMath>
                </a14:m>
                <a:r>
                  <a:rPr lang="en-US" b="0" dirty="0"/>
                  <a:t> is a sequence of words (input)</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𝑇</m:t>
                        </m:r>
                      </m:sub>
                    </m:sSub>
                  </m:oMath>
                </a14:m>
                <a:r>
                  <a:rPr lang="en-US" dirty="0"/>
                  <a:t> is a sequence of their tags (labels)</a:t>
                </a:r>
              </a:p>
              <a:p>
                <a:r>
                  <a:rPr lang="en-US" dirty="0"/>
                  <a:t>We need to find the most probable sequence of tags given the sentence:</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𝑎𝑟𝑔𝑚𝑎𝑥</m:t>
                        </m:r>
                      </m:e>
                      <m:sub>
                        <m:r>
                          <a:rPr lang="en-US" b="0" i="1" smtClean="0">
                            <a:latin typeface="Cambria Math" panose="02040503050406030204" pitchFamily="18" charset="0"/>
                          </a:rPr>
                          <m:t>𝑦</m:t>
                        </m:r>
                      </m:sub>
                    </m:sSub>
                    <m:r>
                      <a:rPr lang="en-US" b="0" i="1"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𝑎𝑟𝑔𝑚𝑎𝑥</m:t>
                        </m:r>
                      </m:e>
                      <m:sub>
                        <m:r>
                          <a:rPr lang="en-US" b="0" i="1" smtClean="0">
                            <a:latin typeface="Cambria Math" panose="02040503050406030204" pitchFamily="18" charset="0"/>
                          </a:rPr>
                          <m:t>𝑦</m:t>
                        </m:r>
                      </m:sub>
                    </m:s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dirty="0"/>
              </a:p>
              <a:p>
                <a:r>
                  <a:rPr lang="en-US" dirty="0"/>
                  <a:t>But first, let’s define the model …</a:t>
                </a:r>
              </a:p>
            </p:txBody>
          </p:sp>
        </mc:Choice>
        <mc:Fallback xmlns="">
          <p:sp>
            <p:nvSpPr>
              <p:cNvPr id="3" name="Content Placeholder 2">
                <a:extLst>
                  <a:ext uri="{FF2B5EF4-FFF2-40B4-BE49-F238E27FC236}">
                    <a16:creationId xmlns:a16="http://schemas.microsoft.com/office/drawing/2014/main" id="{A3079322-948F-9E4D-B2FF-A7B6998F4833}"/>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174151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0A64D-B396-8C47-ACF7-E5C0AEF6F133}"/>
              </a:ext>
            </a:extLst>
          </p:cNvPr>
          <p:cNvSpPr>
            <a:spLocks noGrp="1"/>
          </p:cNvSpPr>
          <p:nvPr>
            <p:ph type="title"/>
          </p:nvPr>
        </p:nvSpPr>
        <p:spPr/>
        <p:txBody>
          <a:bodyPr/>
          <a:lstStyle/>
          <a:p>
            <a:r>
              <a:rPr lang="en-US" dirty="0"/>
              <a:t>Language modeling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3C707D-8698-564E-8DCA-05F24326B958}"/>
                  </a:ext>
                </a:extLst>
              </p:cNvPr>
              <p:cNvSpPr>
                <a:spLocks noGrp="1"/>
              </p:cNvSpPr>
              <p:nvPr>
                <p:ph idx="1"/>
              </p:nvPr>
            </p:nvSpPr>
            <p:spPr/>
            <p:txBody>
              <a:bodyPr/>
              <a:lstStyle/>
              <a:p>
                <a:r>
                  <a:rPr lang="en-US" dirty="0"/>
                  <a:t>What’s the probability of the next word?</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h𝑜𝑢𝑠𝑒</m:t>
                        </m:r>
                      </m:e>
                      <m:e>
                        <m:r>
                          <a:rPr lang="en-US" b="0" i="1" smtClean="0">
                            <a:latin typeface="Cambria Math" panose="02040503050406030204" pitchFamily="18" charset="0"/>
                          </a:rPr>
                          <m:t>𝑡h𝑖𝑠</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e>
                    </m:d>
                    <m:r>
                      <a:rPr lang="en-US" b="0" i="1" smtClean="0">
                        <a:latin typeface="Cambria Math" panose="02040503050406030204" pitchFamily="18" charset="0"/>
                      </a:rPr>
                      <m:t>=?</m:t>
                    </m:r>
                  </m:oMath>
                </a14:m>
                <a:endParaRPr lang="en-US" b="0" dirty="0"/>
              </a:p>
            </p:txBody>
          </p:sp>
        </mc:Choice>
        <mc:Fallback xmlns="">
          <p:sp>
            <p:nvSpPr>
              <p:cNvPr id="3" name="Content Placeholder 2">
                <a:extLst>
                  <a:ext uri="{FF2B5EF4-FFF2-40B4-BE49-F238E27FC236}">
                    <a16:creationId xmlns:a16="http://schemas.microsoft.com/office/drawing/2014/main" id="{E33C707D-8698-564E-8DCA-05F24326B958}"/>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B5A4B05-BEBE-E341-9332-2FB9800471D8}"/>
              </a:ext>
            </a:extLst>
          </p:cNvPr>
          <p:cNvPicPr>
            <a:picLocks noChangeAspect="1"/>
          </p:cNvPicPr>
          <p:nvPr/>
        </p:nvPicPr>
        <p:blipFill>
          <a:blip r:embed="rId4"/>
          <a:stretch>
            <a:fillRect/>
          </a:stretch>
        </p:blipFill>
        <p:spPr>
          <a:xfrm>
            <a:off x="5214869" y="3033049"/>
            <a:ext cx="5347714" cy="1867168"/>
          </a:xfrm>
          <a:prstGeom prst="rect">
            <a:avLst/>
          </a:prstGeom>
        </p:spPr>
      </p:pic>
    </p:spTree>
    <p:extLst>
      <p:ext uri="{BB962C8B-B14F-4D97-AF65-F5344CB8AC3E}">
        <p14:creationId xmlns:p14="http://schemas.microsoft.com/office/powerpoint/2010/main" val="3793364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7D2D-AEF9-7D44-8067-38BFA1072DEF}"/>
              </a:ext>
            </a:extLst>
          </p:cNvPr>
          <p:cNvSpPr>
            <a:spLocks noGrp="1"/>
          </p:cNvSpPr>
          <p:nvPr>
            <p:ph type="title"/>
          </p:nvPr>
        </p:nvSpPr>
        <p:spPr/>
        <p:txBody>
          <a:bodyPr/>
          <a:lstStyle/>
          <a:p>
            <a:r>
              <a:rPr lang="en-US" dirty="0"/>
              <a:t>Hidden </a:t>
            </a:r>
            <a:r>
              <a:rPr lang="en-US" dirty="0" err="1"/>
              <a:t>markov</a:t>
            </a:r>
            <a:r>
              <a:rPr lang="en-US" dirty="0"/>
              <a: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81FF2-35E8-9D45-B7C2-ED245A6548B8}"/>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𝑦</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𝑇</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e>
                    </m:nary>
                  </m:oMath>
                </a14:m>
                <a:endParaRPr lang="en-US" dirty="0"/>
              </a:p>
              <a:p>
                <a:pPr lvl="1"/>
                <a:r>
                  <a:rPr lang="en-US" dirty="0"/>
                  <a:t>X -&gt; observable</a:t>
                </a:r>
              </a:p>
              <a:p>
                <a:pPr lvl="1"/>
                <a:r>
                  <a:rPr lang="en-US" dirty="0"/>
                  <a:t>Y -&gt; hidden</a:t>
                </a:r>
              </a:p>
              <a:p>
                <a:r>
                  <a:rPr lang="en-US" dirty="0"/>
                  <a:t>Markov assumption:</a:t>
                </a: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𝑇</m:t>
                        </m:r>
                      </m:sup>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a14:m>
                <a:endParaRPr lang="en-US" dirty="0"/>
              </a:p>
              <a:p>
                <a:r>
                  <a:rPr lang="en-US" dirty="0"/>
                  <a:t>Output independence:</a:t>
                </a: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𝑇</m:t>
                        </m:r>
                      </m:sup>
                      <m:e>
                        <m:r>
                          <a:rPr lang="en-US" i="1">
                            <a:latin typeface="Cambria Math" panose="02040503050406030204" pitchFamily="18" charset="0"/>
                            <a:ea typeface="Cambria Math" panose="02040503050406030204" pitchFamily="18" charset="0"/>
                          </a:rPr>
                          <m:t>𝑝</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e>
                        </m:d>
                      </m:e>
                    </m:nary>
                  </m:oMath>
                </a14:m>
                <a:endParaRPr lang="en-US" dirty="0"/>
              </a:p>
            </p:txBody>
          </p:sp>
        </mc:Choice>
        <mc:Fallback xmlns="">
          <p:sp>
            <p:nvSpPr>
              <p:cNvPr id="3" name="Content Placeholder 2">
                <a:extLst>
                  <a:ext uri="{FF2B5EF4-FFF2-40B4-BE49-F238E27FC236}">
                    <a16:creationId xmlns:a16="http://schemas.microsoft.com/office/drawing/2014/main" id="{16381FF2-35E8-9D45-B7C2-ED245A6548B8}"/>
                  </a:ext>
                </a:extLst>
              </p:cNvPr>
              <p:cNvSpPr>
                <a:spLocks noGrp="1" noRot="1" noChangeAspect="1" noMove="1" noResize="1" noEditPoints="1" noAdjustHandles="1" noChangeArrowheads="1" noChangeShapeType="1" noTextEdit="1"/>
              </p:cNvSpPr>
              <p:nvPr>
                <p:ph idx="1"/>
              </p:nvPr>
            </p:nvSpPr>
            <p:spPr>
              <a:blipFill>
                <a:blip r:embed="rId3"/>
                <a:stretch>
                  <a:fillRect l="-375" b="-3472"/>
                </a:stretch>
              </a:blipFill>
            </p:spPr>
            <p:txBody>
              <a:bodyPr/>
              <a:lstStyle/>
              <a:p>
                <a:r>
                  <a:rPr lang="en-US">
                    <a:noFill/>
                  </a:rPr>
                  <a:t> </a:t>
                </a:r>
              </a:p>
            </p:txBody>
          </p:sp>
        </mc:Fallback>
      </mc:AlternateContent>
    </p:spTree>
    <p:extLst>
      <p:ext uri="{BB962C8B-B14F-4D97-AF65-F5344CB8AC3E}">
        <p14:creationId xmlns:p14="http://schemas.microsoft.com/office/powerpoint/2010/main" val="2857215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19D9-1B92-C041-8782-A420CFD2FB62}"/>
              </a:ext>
            </a:extLst>
          </p:cNvPr>
          <p:cNvSpPr>
            <a:spLocks noGrp="1"/>
          </p:cNvSpPr>
          <p:nvPr>
            <p:ph type="title"/>
          </p:nvPr>
        </p:nvSpPr>
        <p:spPr/>
        <p:txBody>
          <a:bodyPr/>
          <a:lstStyle/>
          <a:p>
            <a:r>
              <a:rPr lang="en-US" dirty="0"/>
              <a:t>Text generation in hmm</a:t>
            </a:r>
          </a:p>
        </p:txBody>
      </p:sp>
      <p:sp>
        <p:nvSpPr>
          <p:cNvPr id="3" name="Content Placeholder 2">
            <a:extLst>
              <a:ext uri="{FF2B5EF4-FFF2-40B4-BE49-F238E27FC236}">
                <a16:creationId xmlns:a16="http://schemas.microsoft.com/office/drawing/2014/main" id="{75F2EEC2-E0DD-5645-9DB6-6D385B332884}"/>
              </a:ext>
            </a:extLst>
          </p:cNvPr>
          <p:cNvSpPr>
            <a:spLocks noGrp="1"/>
          </p:cNvSpPr>
          <p:nvPr>
            <p:ph idx="1"/>
          </p:nvPr>
        </p:nvSpPr>
        <p:spPr/>
        <p:txBody>
          <a:bodyPr/>
          <a:lstStyle/>
          <a:p>
            <a:r>
              <a:rPr lang="en-US" dirty="0"/>
              <a:t>Assume that the text is generated in the following manner:</a:t>
            </a:r>
          </a:p>
          <a:p>
            <a:pPr lvl="1"/>
            <a:r>
              <a:rPr lang="en-US" dirty="0"/>
              <a:t>One chooses the next </a:t>
            </a:r>
            <a:r>
              <a:rPr lang="en-US" dirty="0" err="1"/>
              <a:t>PoS</a:t>
            </a:r>
            <a:r>
              <a:rPr lang="en-US" dirty="0"/>
              <a:t> tag given the previous tag</a:t>
            </a:r>
          </a:p>
          <a:p>
            <a:pPr lvl="1"/>
            <a:r>
              <a:rPr lang="en-US" dirty="0"/>
              <a:t>Given the current tag, one generates another word</a:t>
            </a:r>
          </a:p>
          <a:p>
            <a:r>
              <a:rPr lang="en-US" dirty="0"/>
              <a:t>Thus, the neighboring words do not depend on each other, but they depend on the underlying tags.</a:t>
            </a:r>
          </a:p>
        </p:txBody>
      </p:sp>
    </p:spTree>
    <p:extLst>
      <p:ext uri="{BB962C8B-B14F-4D97-AF65-F5344CB8AC3E}">
        <p14:creationId xmlns:p14="http://schemas.microsoft.com/office/powerpoint/2010/main" val="2325329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64D9-5995-7A40-A2BD-8C3F77DC46BD}"/>
              </a:ext>
            </a:extLst>
          </p:cNvPr>
          <p:cNvSpPr>
            <a:spLocks noGrp="1"/>
          </p:cNvSpPr>
          <p:nvPr>
            <p:ph type="title"/>
          </p:nvPr>
        </p:nvSpPr>
        <p:spPr/>
        <p:txBody>
          <a:bodyPr/>
          <a:lstStyle/>
          <a:p>
            <a:r>
              <a:rPr lang="en-US" dirty="0"/>
              <a:t>Text generation in HMM: an example</a:t>
            </a:r>
          </a:p>
        </p:txBody>
      </p:sp>
      <p:pic>
        <p:nvPicPr>
          <p:cNvPr id="4" name="Content Placeholder 3">
            <a:extLst>
              <a:ext uri="{FF2B5EF4-FFF2-40B4-BE49-F238E27FC236}">
                <a16:creationId xmlns:a16="http://schemas.microsoft.com/office/drawing/2014/main" id="{597D5427-1233-B341-892E-A63ECDE38E84}"/>
              </a:ext>
            </a:extLst>
          </p:cNvPr>
          <p:cNvPicPr>
            <a:picLocks noGrp="1" noChangeAspect="1"/>
          </p:cNvPicPr>
          <p:nvPr>
            <p:ph idx="1"/>
          </p:nvPr>
        </p:nvPicPr>
        <p:blipFill>
          <a:blip r:embed="rId3"/>
          <a:stretch>
            <a:fillRect/>
          </a:stretch>
        </p:blipFill>
        <p:spPr>
          <a:xfrm>
            <a:off x="2766349" y="2315637"/>
            <a:ext cx="6238755" cy="3051774"/>
          </a:xfrm>
          <a:prstGeom prst="rect">
            <a:avLst/>
          </a:prstGeom>
        </p:spPr>
      </p:pic>
    </p:spTree>
    <p:extLst>
      <p:ext uri="{BB962C8B-B14F-4D97-AF65-F5344CB8AC3E}">
        <p14:creationId xmlns:p14="http://schemas.microsoft.com/office/powerpoint/2010/main" val="1999520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5E488-3321-FA41-B1B4-9E91F1B65099}"/>
              </a:ext>
            </a:extLst>
          </p:cNvPr>
          <p:cNvSpPr>
            <a:spLocks noGrp="1"/>
          </p:cNvSpPr>
          <p:nvPr>
            <p:ph type="title"/>
          </p:nvPr>
        </p:nvSpPr>
        <p:spPr/>
        <p:txBody>
          <a:bodyPr/>
          <a:lstStyle/>
          <a:p>
            <a:r>
              <a:rPr lang="en-US" dirty="0"/>
              <a:t>Formal definition of HMM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08EB97-DF13-BE4D-A90B-6E88114F7F86}"/>
                  </a:ext>
                </a:extLst>
              </p:cNvPr>
              <p:cNvSpPr>
                <a:spLocks noGrp="1"/>
              </p:cNvSpPr>
              <p:nvPr>
                <p:ph idx="1"/>
              </p:nvPr>
            </p:nvSpPr>
            <p:spPr/>
            <p:txBody>
              <a:bodyPr/>
              <a:lstStyle/>
              <a:p>
                <a:r>
                  <a:rPr lang="en-US" dirty="0"/>
                  <a:t>A hidden Markov model is specified by:</a:t>
                </a:r>
              </a:p>
              <a:p>
                <a:pPr lvl="1"/>
                <a:r>
                  <a:rPr lang="en-US" dirty="0"/>
                  <a:t>The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𝑁</m:t>
                        </m:r>
                      </m:sub>
                    </m:sSub>
                  </m:oMath>
                </a14:m>
                <a:r>
                  <a:rPr lang="en-US" dirty="0"/>
                  <a:t> of hidden states</a:t>
                </a:r>
              </a:p>
              <a:p>
                <a:pPr lvl="1"/>
                <a:r>
                  <a:rPr lang="en-US" dirty="0"/>
                  <a:t>The start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endParaRPr lang="en-US" dirty="0"/>
              </a:p>
              <a:p>
                <a:pPr lvl="1"/>
                <a:r>
                  <a:rPr lang="en-US" dirty="0"/>
                  <a:t>The matrix </a:t>
                </a:r>
                <a14:m>
                  <m:oMath xmlns:m="http://schemas.openxmlformats.org/officeDocument/2006/math">
                    <m:r>
                      <a:rPr lang="en-US" i="1" dirty="0" smtClean="0">
                        <a:latin typeface="Cambria Math" panose="02040503050406030204" pitchFamily="18" charset="0"/>
                      </a:rPr>
                      <m:t>𝐴</m:t>
                    </m:r>
                  </m:oMath>
                </a14:m>
                <a:r>
                  <a:rPr lang="en-US" dirty="0"/>
                  <a:t> of transition probabilities: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d>
                  </m:oMath>
                </a14:m>
                <a:endParaRPr lang="en-US" b="0" dirty="0"/>
              </a:p>
              <a:p>
                <a:pPr lvl="1"/>
                <a:r>
                  <a:rPr lang="en-US" dirty="0"/>
                  <a:t>The set </a:t>
                </a:r>
                <a14:m>
                  <m:oMath xmlns:m="http://schemas.openxmlformats.org/officeDocument/2006/math">
                    <m:r>
                      <a:rPr lang="en-US" i="1" dirty="0" smtClean="0">
                        <a:latin typeface="Cambria Math" panose="02040503050406030204" pitchFamily="18" charset="0"/>
                      </a:rPr>
                      <m:t>𝑂</m:t>
                    </m:r>
                  </m:oMath>
                </a14:m>
                <a:r>
                  <a:rPr lang="en-US" dirty="0"/>
                  <a:t> of possible visible outcomes</a:t>
                </a:r>
              </a:p>
              <a:p>
                <a:pPr lvl="1"/>
                <a:r>
                  <a:rPr lang="en-US" dirty="0"/>
                  <a:t>The matrix </a:t>
                </a:r>
                <a14:m>
                  <m:oMath xmlns:m="http://schemas.openxmlformats.org/officeDocument/2006/math">
                    <m:r>
                      <a:rPr lang="en-US" i="1" dirty="0" smtClean="0">
                        <a:latin typeface="Cambria Math" panose="02040503050406030204" pitchFamily="18" charset="0"/>
                      </a:rPr>
                      <m:t>𝐵</m:t>
                    </m:r>
                  </m:oMath>
                </a14:m>
                <a:r>
                  <a:rPr lang="en-US" dirty="0"/>
                  <a:t> of output probabilities: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𝑖𝑘</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608EB97-DF13-BE4D-A90B-6E88114F7F86}"/>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3970747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4140-2914-2F4B-92A1-CCADD4D5256D}"/>
              </a:ext>
            </a:extLst>
          </p:cNvPr>
          <p:cNvSpPr>
            <a:spLocks noGrp="1"/>
          </p:cNvSpPr>
          <p:nvPr>
            <p:ph type="title"/>
          </p:nvPr>
        </p:nvSpPr>
        <p:spPr/>
        <p:txBody>
          <a:bodyPr/>
          <a:lstStyle/>
          <a:p>
            <a:r>
              <a:rPr lang="en-US" dirty="0"/>
              <a:t>How to train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305189-3BD8-8646-BA47-1182E106932C}"/>
                  </a:ext>
                </a:extLst>
              </p:cNvPr>
              <p:cNvSpPr>
                <a:spLocks noGrp="1"/>
              </p:cNvSpPr>
              <p:nvPr>
                <p:ph idx="1"/>
              </p:nvPr>
            </p:nvSpPr>
            <p:spPr/>
            <p:txBody>
              <a:bodyPr/>
              <a:lstStyle/>
              <a:p>
                <a:endParaRPr lang="en-US" dirty="0"/>
              </a:p>
              <a:p>
                <a:endParaRPr lang="en-US" dirty="0"/>
              </a:p>
              <a:p>
                <a:endParaRPr lang="en-US" dirty="0"/>
              </a:p>
              <a:p>
                <a:r>
                  <a:rPr lang="en-US" dirty="0"/>
                  <a:t>If we could see the tags in train set, we would count: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num>
                      <m:den>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b="0" i="1" smtClean="0">
                            <a:latin typeface="Cambria Math" panose="02040503050406030204" pitchFamily="18" charset="0"/>
                          </a:rPr>
                          <m:t>)</m:t>
                        </m:r>
                      </m:num>
                      <m:den>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oMath>
                </a14:m>
                <a:endParaRPr lang="en-US" dirty="0"/>
              </a:p>
            </p:txBody>
          </p:sp>
        </mc:Choice>
        <mc:Fallback xmlns="">
          <p:sp>
            <p:nvSpPr>
              <p:cNvPr id="3" name="Content Placeholder 2">
                <a:extLst>
                  <a:ext uri="{FF2B5EF4-FFF2-40B4-BE49-F238E27FC236}">
                    <a16:creationId xmlns:a16="http://schemas.microsoft.com/office/drawing/2014/main" id="{29305189-3BD8-8646-BA47-1182E106932C}"/>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773A9D4-D096-3E4C-8950-21C865ED3511}"/>
              </a:ext>
            </a:extLst>
          </p:cNvPr>
          <p:cNvPicPr>
            <a:picLocks noChangeAspect="1"/>
          </p:cNvPicPr>
          <p:nvPr/>
        </p:nvPicPr>
        <p:blipFill>
          <a:blip r:embed="rId4"/>
          <a:stretch>
            <a:fillRect/>
          </a:stretch>
        </p:blipFill>
        <p:spPr>
          <a:xfrm>
            <a:off x="3675812" y="2142067"/>
            <a:ext cx="4151402" cy="1144688"/>
          </a:xfrm>
          <a:prstGeom prst="rect">
            <a:avLst/>
          </a:prstGeom>
        </p:spPr>
      </p:pic>
    </p:spTree>
    <p:extLst>
      <p:ext uri="{BB962C8B-B14F-4D97-AF65-F5344CB8AC3E}">
        <p14:creationId xmlns:p14="http://schemas.microsoft.com/office/powerpoint/2010/main" val="2782679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AE39-F2E0-FF4B-91D8-226B6B242FE5}"/>
              </a:ext>
            </a:extLst>
          </p:cNvPr>
          <p:cNvSpPr>
            <a:spLocks noGrp="1"/>
          </p:cNvSpPr>
          <p:nvPr>
            <p:ph type="title"/>
          </p:nvPr>
        </p:nvSpPr>
        <p:spPr/>
        <p:txBody>
          <a:bodyPr/>
          <a:lstStyle/>
          <a:p>
            <a:r>
              <a:rPr lang="en-US" dirty="0"/>
              <a:t>Supervised case: </a:t>
            </a:r>
            <a:r>
              <a:rPr lang="en-US" dirty="0" err="1"/>
              <a:t>mle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5B4438-AF8C-CD46-9EF0-78AEBA39D1C0}"/>
                  </a:ext>
                </a:extLst>
              </p:cNvPr>
              <p:cNvSpPr>
                <a:spLocks noGrp="1"/>
              </p:cNvSpPr>
              <p:nvPr>
                <p:ph idx="1"/>
              </p:nvPr>
            </p:nvSpPr>
            <p:spPr/>
            <p:txBody>
              <a:bodyPr/>
              <a:lstStyle/>
              <a:p>
                <a:r>
                  <a:rPr lang="en-US" dirty="0"/>
                  <a:t>The same in more formal terms (this is MLE!):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den>
                    </m:f>
                  </m:oMath>
                </a14:m>
                <a:endParaRPr lang="en-US" dirty="0"/>
              </a:p>
              <a:p>
                <a:r>
                  <a:rPr lang="en-US" dirty="0"/>
                  <a:t>Note that the corpus is considered as a single sequence of length T with special states between the sentences.</a:t>
                </a:r>
              </a:p>
              <a:p>
                <a:endParaRPr lang="en-US" dirty="0"/>
              </a:p>
              <a:p>
                <a:r>
                  <a:rPr lang="en-US" dirty="0"/>
                  <a:t>But we do not see the labels! How to train the model?</a:t>
                </a:r>
              </a:p>
            </p:txBody>
          </p:sp>
        </mc:Choice>
        <mc:Fallback xmlns="">
          <p:sp>
            <p:nvSpPr>
              <p:cNvPr id="3" name="Content Placeholder 2">
                <a:extLst>
                  <a:ext uri="{FF2B5EF4-FFF2-40B4-BE49-F238E27FC236}">
                    <a16:creationId xmlns:a16="http://schemas.microsoft.com/office/drawing/2014/main" id="{6C5B4438-AF8C-CD46-9EF0-78AEBA39D1C0}"/>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1054133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0C4E-2506-2C4F-A6AC-A4F03CC2E805}"/>
              </a:ext>
            </a:extLst>
          </p:cNvPr>
          <p:cNvSpPr>
            <a:spLocks noGrp="1"/>
          </p:cNvSpPr>
          <p:nvPr>
            <p:ph type="title"/>
          </p:nvPr>
        </p:nvSpPr>
        <p:spPr/>
        <p:txBody>
          <a:bodyPr/>
          <a:lstStyle/>
          <a:p>
            <a:r>
              <a:rPr lang="en-US" dirty="0"/>
              <a:t>Baum-welch algorithm (a sketch)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74F259-09E2-8F47-92AC-12F516137237}"/>
                  </a:ext>
                </a:extLst>
              </p:cNvPr>
              <p:cNvSpPr>
                <a:spLocks noGrp="1"/>
              </p:cNvSpPr>
              <p:nvPr>
                <p:ph idx="1"/>
              </p:nvPr>
            </p:nvSpPr>
            <p:spPr/>
            <p:txBody>
              <a:bodyPr/>
              <a:lstStyle/>
              <a:p>
                <a:r>
                  <a:rPr lang="en-US" dirty="0"/>
                  <a:t>E-step: posterior probabilities for hidden variables:</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endParaRPr lang="en-US" dirty="0"/>
              </a:p>
              <a:p>
                <a:pPr lvl="1"/>
                <a:r>
                  <a:rPr lang="en-US" dirty="0"/>
                  <a:t>Can be effectively done with dynamic programming (forward-backward algorithm)</a:t>
                </a:r>
              </a:p>
              <a:p>
                <a:r>
                  <a:rPr lang="en-US" dirty="0"/>
                  <a:t>M-step: maximum likelihood updates for the parameters: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r>
                              <a:rPr lang="en-US" i="1">
                                <a:latin typeface="Cambria Math" panose="02040503050406030204" pitchFamily="18" charset="0"/>
                              </a:rPr>
                              <m:t>]</m:t>
                            </m:r>
                          </m:e>
                        </m:nary>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e>
                        </m:nary>
                      </m:den>
                    </m:f>
                  </m:oMath>
                </a14:m>
                <a:endParaRPr lang="en-US" dirty="0"/>
              </a:p>
            </p:txBody>
          </p:sp>
        </mc:Choice>
        <mc:Fallback xmlns="">
          <p:sp>
            <p:nvSpPr>
              <p:cNvPr id="3" name="Content Placeholder 2">
                <a:extLst>
                  <a:ext uri="{FF2B5EF4-FFF2-40B4-BE49-F238E27FC236}">
                    <a16:creationId xmlns:a16="http://schemas.microsoft.com/office/drawing/2014/main" id="{C274F259-09E2-8F47-92AC-12F516137237}"/>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196073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BADB-CB45-9544-A6FD-63131FB09C8E}"/>
              </a:ext>
            </a:extLst>
          </p:cNvPr>
          <p:cNvSpPr>
            <a:spLocks noGrp="1"/>
          </p:cNvSpPr>
          <p:nvPr>
            <p:ph type="title"/>
          </p:nvPr>
        </p:nvSpPr>
        <p:spPr/>
        <p:txBody>
          <a:bodyPr/>
          <a:lstStyle/>
          <a:p>
            <a:r>
              <a:rPr lang="en-US" dirty="0"/>
              <a:t>Viterbi algorithm</a:t>
            </a:r>
          </a:p>
        </p:txBody>
      </p:sp>
      <p:sp>
        <p:nvSpPr>
          <p:cNvPr id="3" name="Text Placeholder 2">
            <a:extLst>
              <a:ext uri="{FF2B5EF4-FFF2-40B4-BE49-F238E27FC236}">
                <a16:creationId xmlns:a16="http://schemas.microsoft.com/office/drawing/2014/main" id="{32C1C254-CD23-6F44-97FF-3C20F544767C}"/>
              </a:ext>
            </a:extLst>
          </p:cNvPr>
          <p:cNvSpPr>
            <a:spLocks noGrp="1"/>
          </p:cNvSpPr>
          <p:nvPr>
            <p:ph type="body" idx="1"/>
          </p:nvPr>
        </p:nvSpPr>
        <p:spPr/>
        <p:txBody>
          <a:bodyPr/>
          <a:lstStyle/>
          <a:p>
            <a:r>
              <a:rPr lang="en-US" dirty="0"/>
              <a:t>What are the most probable tags?</a:t>
            </a:r>
          </a:p>
        </p:txBody>
      </p:sp>
    </p:spTree>
    <p:extLst>
      <p:ext uri="{BB962C8B-B14F-4D97-AF65-F5344CB8AC3E}">
        <p14:creationId xmlns:p14="http://schemas.microsoft.com/office/powerpoint/2010/main" val="3039860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D970-97AA-B942-A8F1-F0EE27CEC56C}"/>
              </a:ext>
            </a:extLst>
          </p:cNvPr>
          <p:cNvSpPr>
            <a:spLocks noGrp="1"/>
          </p:cNvSpPr>
          <p:nvPr>
            <p:ph type="title"/>
          </p:nvPr>
        </p:nvSpPr>
        <p:spPr/>
        <p:txBody>
          <a:bodyPr/>
          <a:lstStyle/>
          <a:p>
            <a:r>
              <a:rPr lang="en-US" dirty="0"/>
              <a:t>mo</a:t>
            </a:r>
            <a:r>
              <a:rPr lang="en-US" altLang="zh-CN" dirty="0"/>
              <a:t>tivation</a:t>
            </a:r>
            <a:endParaRPr lang="en-US" dirty="0"/>
          </a:p>
        </p:txBody>
      </p:sp>
      <p:sp>
        <p:nvSpPr>
          <p:cNvPr id="3" name="Content Placeholder 2">
            <a:extLst>
              <a:ext uri="{FF2B5EF4-FFF2-40B4-BE49-F238E27FC236}">
                <a16:creationId xmlns:a16="http://schemas.microsoft.com/office/drawing/2014/main" id="{EA907D41-C36E-BD42-959D-5A0A70F34A84}"/>
              </a:ext>
            </a:extLst>
          </p:cNvPr>
          <p:cNvSpPr>
            <a:spLocks noGrp="1"/>
          </p:cNvSpPr>
          <p:nvPr>
            <p:ph idx="1"/>
          </p:nvPr>
        </p:nvSpPr>
        <p:spPr/>
        <p:txBody>
          <a:bodyPr/>
          <a:lstStyle/>
          <a:p>
            <a:r>
              <a:rPr lang="en-US" altLang="zh-CN" dirty="0"/>
              <a:t>The</a:t>
            </a:r>
            <a:r>
              <a:rPr lang="zh-CN" altLang="en-US" dirty="0"/>
              <a:t> </a:t>
            </a:r>
            <a:r>
              <a:rPr lang="en-US" altLang="zh-CN" dirty="0"/>
              <a:t>same</a:t>
            </a:r>
            <a:r>
              <a:rPr lang="zh-CN" altLang="en-US" dirty="0"/>
              <a:t> </a:t>
            </a:r>
            <a:r>
              <a:rPr lang="en-US" altLang="zh-CN" dirty="0"/>
              <a:t>output</a:t>
            </a:r>
            <a:r>
              <a:rPr lang="zh-CN" altLang="en-US" dirty="0"/>
              <a:t> </a:t>
            </a:r>
            <a:r>
              <a:rPr lang="en-US" altLang="zh-CN" dirty="0"/>
              <a:t>sentence</a:t>
            </a:r>
            <a:r>
              <a:rPr lang="zh-CN" altLang="en-US" dirty="0"/>
              <a:t> </a:t>
            </a:r>
            <a:r>
              <a:rPr lang="en-US" altLang="zh-CN" dirty="0"/>
              <a:t>can</a:t>
            </a:r>
            <a:r>
              <a:rPr lang="zh-CN" altLang="en-US" dirty="0"/>
              <a:t> </a:t>
            </a:r>
            <a:r>
              <a:rPr lang="en-US" altLang="zh-CN" dirty="0"/>
              <a:t>be</a:t>
            </a:r>
            <a:r>
              <a:rPr lang="zh-CN" altLang="en-US" dirty="0"/>
              <a:t> </a:t>
            </a:r>
            <a:r>
              <a:rPr lang="en-US" altLang="zh-CN" dirty="0"/>
              <a:t>generated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sequences</a:t>
            </a:r>
            <a:r>
              <a:rPr lang="zh-CN" altLang="en-US" dirty="0"/>
              <a:t> </a:t>
            </a:r>
            <a:r>
              <a:rPr lang="en-US" altLang="zh-CN" dirty="0"/>
              <a:t>of</a:t>
            </a:r>
            <a:r>
              <a:rPr lang="zh-CN" altLang="en-US" dirty="0"/>
              <a:t> </a:t>
            </a:r>
            <a:r>
              <a:rPr lang="en-US" altLang="zh-CN" dirty="0"/>
              <a:t>hidden</a:t>
            </a:r>
            <a:r>
              <a:rPr lang="zh-CN" altLang="en-US" dirty="0"/>
              <a:t> </a:t>
            </a:r>
            <a:r>
              <a:rPr lang="en-US" altLang="zh-CN" dirty="0"/>
              <a:t>states:</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355B4A44-6060-6047-98F7-C2B8C8286B46}"/>
              </a:ext>
            </a:extLst>
          </p:cNvPr>
          <p:cNvPicPr>
            <a:picLocks noChangeAspect="1"/>
          </p:cNvPicPr>
          <p:nvPr/>
        </p:nvPicPr>
        <p:blipFill>
          <a:blip r:embed="rId3"/>
          <a:stretch>
            <a:fillRect/>
          </a:stretch>
        </p:blipFill>
        <p:spPr>
          <a:xfrm>
            <a:off x="3368232" y="3163203"/>
            <a:ext cx="4439213" cy="2790925"/>
          </a:xfrm>
          <a:prstGeom prst="rect">
            <a:avLst/>
          </a:prstGeom>
        </p:spPr>
      </p:pic>
    </p:spTree>
    <p:extLst>
      <p:ext uri="{BB962C8B-B14F-4D97-AF65-F5344CB8AC3E}">
        <p14:creationId xmlns:p14="http://schemas.microsoft.com/office/powerpoint/2010/main" val="2856753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0A3B-9B3A-5840-93C2-A7D56B928600}"/>
              </a:ext>
            </a:extLst>
          </p:cNvPr>
          <p:cNvSpPr>
            <a:spLocks noGrp="1"/>
          </p:cNvSpPr>
          <p:nvPr>
            <p:ph type="title"/>
          </p:nvPr>
        </p:nvSpPr>
        <p:spPr/>
        <p:txBody>
          <a:bodyPr/>
          <a:lstStyle/>
          <a:p>
            <a:r>
              <a:rPr lang="en-US" altLang="zh-CN" dirty="0"/>
              <a:t>Decoding</a:t>
            </a:r>
            <a:r>
              <a:rPr lang="zh-CN" altLang="en-US" dirty="0"/>
              <a:t> </a:t>
            </a:r>
            <a:r>
              <a:rPr lang="en-US" altLang="zh-CN" dirty="0"/>
              <a:t>in</a:t>
            </a:r>
            <a:r>
              <a:rPr lang="zh-CN" altLang="en-US" dirty="0"/>
              <a:t> </a:t>
            </a:r>
            <a:r>
              <a:rPr lang="en-US" altLang="zh-CN" dirty="0"/>
              <a:t>hmm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2BB1BE-727C-154E-9BB6-00F1CF5D1C92}"/>
                  </a:ext>
                </a:extLst>
              </p:cNvPr>
              <p:cNvSpPr>
                <a:spLocks noGrp="1"/>
              </p:cNvSpPr>
              <p:nvPr>
                <p:ph idx="1"/>
              </p:nvPr>
            </p:nvSpPr>
            <p:spPr/>
            <p:txBody>
              <a:bodyPr/>
              <a:lstStyle/>
              <a:p>
                <a:r>
                  <a:rPr lang="en-US" altLang="zh-CN" b="0" i="1" dirty="0">
                    <a:latin typeface="Cambria Math" panose="02040503050406030204" pitchFamily="18" charset="0"/>
                  </a:rPr>
                  <a:t>Output</a:t>
                </a:r>
                <a:r>
                  <a:rPr lang="zh-CN" altLang="en-US" b="0" i="1" dirty="0">
                    <a:latin typeface="Cambria Math" panose="02040503050406030204" pitchFamily="18" charset="0"/>
                  </a:rPr>
                  <a:t> </a:t>
                </a:r>
                <a:r>
                  <a:rPr lang="en-US" altLang="zh-CN" b="0" i="1" dirty="0">
                    <a:latin typeface="Cambria Math" panose="02040503050406030204" pitchFamily="18" charset="0"/>
                  </a:rPr>
                  <a:t>probabilities</a:t>
                </a:r>
                <a:r>
                  <a:rPr lang="zh-CN" altLang="en-US" b="0" i="1" dirty="0">
                    <a:latin typeface="Cambria Math" panose="02040503050406030204" pitchFamily="18" charset="0"/>
                  </a:rPr>
                  <a:t>               </a:t>
                </a:r>
                <a:r>
                  <a:rPr lang="en-US" altLang="zh-CN" b="0" i="1" dirty="0">
                    <a:latin typeface="Cambria Math" panose="02040503050406030204" pitchFamily="18" charset="0"/>
                  </a:rPr>
                  <a:t>Transition</a:t>
                </a:r>
                <a:r>
                  <a:rPr lang="zh-CN" altLang="en-US" b="0" i="1" dirty="0">
                    <a:latin typeface="Cambria Math" panose="02040503050406030204" pitchFamily="18" charset="0"/>
                  </a:rPr>
                  <a:t> </a:t>
                </a:r>
                <a:r>
                  <a:rPr lang="en-US" altLang="zh-CN" b="0" i="1" dirty="0">
                    <a:latin typeface="Cambria Math" panose="02040503050406030204" pitchFamily="18" charset="0"/>
                  </a:rPr>
                  <a:t>probabilities</a:t>
                </a:r>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𝑇</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a14:m>
                <a:endParaRPr lang="en-US" dirty="0"/>
              </a:p>
              <a:p>
                <a:endParaRPr lang="en-US" dirty="0"/>
              </a:p>
              <a:p>
                <a:r>
                  <a:rPr lang="en-US" altLang="zh-CN" dirty="0"/>
                  <a:t>Decoding</a:t>
                </a:r>
                <a:r>
                  <a:rPr lang="zh-CN" altLang="en-US" dirty="0"/>
                  <a:t> </a:t>
                </a:r>
                <a:r>
                  <a:rPr lang="en-US" altLang="zh-CN" dirty="0"/>
                  <a:t>problem</a:t>
                </a:r>
              </a:p>
              <a:p>
                <a:pPr lvl="1"/>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probable</a:t>
                </a:r>
                <a:r>
                  <a:rPr lang="zh-CN" altLang="en-US" dirty="0"/>
                  <a:t> </a:t>
                </a:r>
                <a:r>
                  <a:rPr lang="en-US" altLang="zh-CN" dirty="0"/>
                  <a:t>sequence</a:t>
                </a:r>
                <a:r>
                  <a:rPr lang="zh-CN" altLang="en-US" dirty="0"/>
                  <a:t> </a:t>
                </a:r>
                <a:r>
                  <a:rPr lang="en-US" altLang="zh-CN" dirty="0"/>
                  <a:t>of</a:t>
                </a:r>
                <a:r>
                  <a:rPr lang="zh-CN" altLang="en-US" dirty="0"/>
                  <a:t> </a:t>
                </a:r>
                <a:r>
                  <a:rPr lang="en-US" altLang="zh-CN" dirty="0"/>
                  <a:t>hidden</a:t>
                </a:r>
                <a:r>
                  <a:rPr lang="zh-CN" altLang="en-US" dirty="0"/>
                  <a:t> </a:t>
                </a:r>
                <a:r>
                  <a:rPr lang="en-US" altLang="zh-CN" dirty="0"/>
                  <a:t>states?</a:t>
                </a:r>
              </a:p>
              <a:p>
                <a:pPr lvl="2"/>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𝑎𝑟𝑔𝑚𝑎𝑥</m:t>
                        </m:r>
                      </m:e>
                      <m:sub>
                        <m:r>
                          <a:rPr lang="en-US" i="1">
                            <a:latin typeface="Cambria Math" panose="02040503050406030204" pitchFamily="18" charset="0"/>
                          </a:rPr>
                          <m:t>𝑦</m:t>
                        </m:r>
                      </m:sub>
                    </m:sSub>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𝑎𝑟𝑔𝑚𝑎𝑥</m:t>
                        </m:r>
                      </m:e>
                      <m:sub>
                        <m:r>
                          <a:rPr lang="en-US" i="1">
                            <a:latin typeface="Cambria Math" panose="02040503050406030204" pitchFamily="18" charset="0"/>
                          </a:rPr>
                          <m:t>𝑦</m:t>
                        </m:r>
                      </m:sub>
                    </m:s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oMath>
                </a14:m>
                <a:endParaRPr lang="en-US" dirty="0"/>
              </a:p>
              <a:p>
                <a:pPr lvl="1"/>
                <a:r>
                  <a:rPr lang="en-US" altLang="zh-CN" dirty="0"/>
                  <a:t>Solve</a:t>
                </a:r>
                <a:r>
                  <a:rPr lang="zh-CN" altLang="en-US" dirty="0"/>
                  <a:t> </a:t>
                </a:r>
                <a:r>
                  <a:rPr lang="en-US" altLang="zh-CN" dirty="0"/>
                  <a:t>this</a:t>
                </a:r>
                <a:r>
                  <a:rPr lang="zh-CN" altLang="en-US" dirty="0"/>
                  <a:t> </a:t>
                </a:r>
                <a:r>
                  <a:rPr lang="en-US" altLang="zh-CN" dirty="0"/>
                  <a:t>problem</a:t>
                </a:r>
                <a:r>
                  <a:rPr lang="zh-CN" altLang="en-US" dirty="0"/>
                  <a:t> </a:t>
                </a:r>
                <a:r>
                  <a:rPr lang="en-US" altLang="zh-CN" dirty="0"/>
                  <a:t>efficiently</a:t>
                </a:r>
                <a:r>
                  <a:rPr lang="zh-CN" altLang="en-US" dirty="0"/>
                  <a:t> </a:t>
                </a:r>
                <a:r>
                  <a:rPr lang="en-US" altLang="zh-CN" dirty="0"/>
                  <a:t>using</a:t>
                </a:r>
                <a:r>
                  <a:rPr lang="zh-CN" altLang="en-US" dirty="0"/>
                  <a:t> </a:t>
                </a:r>
                <a:r>
                  <a:rPr lang="en-US" altLang="zh-CN" dirty="0"/>
                  <a:t>dynamic</a:t>
                </a:r>
                <a:r>
                  <a:rPr lang="zh-CN" altLang="en-US" dirty="0"/>
                  <a:t> </a:t>
                </a:r>
                <a:r>
                  <a:rPr lang="en-US" altLang="zh-CN" dirty="0"/>
                  <a:t>programming!</a:t>
                </a:r>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E92BB1BE-727C-154E-9BB6-00F1CF5D1C92}"/>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04585C9-4DE5-0443-8756-A8B3CF17597F}"/>
              </a:ext>
            </a:extLst>
          </p:cNvPr>
          <p:cNvCxnSpPr/>
          <p:nvPr/>
        </p:nvCxnSpPr>
        <p:spPr>
          <a:xfrm>
            <a:off x="2164466" y="2534856"/>
            <a:ext cx="763929" cy="2314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ADF7A9D-CC1C-5F4C-A802-138928F9771E}"/>
              </a:ext>
            </a:extLst>
          </p:cNvPr>
          <p:cNvCxnSpPr/>
          <p:nvPr/>
        </p:nvCxnSpPr>
        <p:spPr>
          <a:xfrm flipH="1">
            <a:off x="4407060" y="2534856"/>
            <a:ext cx="983849" cy="23149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79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07CA-0731-544E-9007-3DB730C1328E}"/>
              </a:ext>
            </a:extLst>
          </p:cNvPr>
          <p:cNvSpPr>
            <a:spLocks noGrp="1"/>
          </p:cNvSpPr>
          <p:nvPr>
            <p:ph type="title"/>
          </p:nvPr>
        </p:nvSpPr>
        <p:spPr/>
        <p:txBody>
          <a:bodyPr/>
          <a:lstStyle/>
          <a:p>
            <a:r>
              <a:rPr lang="en-US" dirty="0"/>
              <a:t>Toy corpus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CFB87E-C79E-884B-8328-7FD143D2E490}"/>
                  </a:ext>
                </a:extLst>
              </p:cNvPr>
              <p:cNvSpPr>
                <a:spLocks noGrp="1"/>
              </p:cNvSpPr>
              <p:nvPr>
                <p:ph idx="1"/>
              </p:nvPr>
            </p:nvSpPr>
            <p:spPr/>
            <p:txBody>
              <a:bodyPr>
                <a:normAutofit fontScale="70000" lnSpcReduction="20000"/>
              </a:bodyPr>
              <a:lstStyle/>
              <a:p>
                <a:r>
                  <a:rPr lang="en-US" b="1" dirty="0"/>
                  <a:t>This is the house </a:t>
                </a:r>
                <a:r>
                  <a:rPr lang="en-US" dirty="0"/>
                  <a:t>that jack built.</a:t>
                </a:r>
              </a:p>
              <a:p>
                <a:r>
                  <a:rPr lang="en-US" b="1" dirty="0"/>
                  <a:t>This is the malt</a:t>
                </a:r>
              </a:p>
              <a:p>
                <a:r>
                  <a:rPr lang="en-US" dirty="0"/>
                  <a:t>That lay in the house that jack built</a:t>
                </a:r>
              </a:p>
              <a:p>
                <a:r>
                  <a:rPr lang="en-US" dirty="0"/>
                  <a:t>That ate the malt</a:t>
                </a:r>
              </a:p>
              <a:p>
                <a:r>
                  <a:rPr lang="en-US" b="1" dirty="0"/>
                  <a:t>This is the rat</a:t>
                </a:r>
              </a:p>
              <a:p>
                <a:r>
                  <a:rPr lang="en-US" dirty="0"/>
                  <a:t>That lay in the house that jack built</a:t>
                </a:r>
              </a:p>
              <a:p>
                <a:r>
                  <a:rPr lang="en-US" b="1" dirty="0"/>
                  <a:t>This is the cat</a:t>
                </a:r>
              </a:p>
              <a:p>
                <a:r>
                  <a:rPr lang="en-US" dirty="0"/>
                  <a:t>That killed the rat</a:t>
                </a:r>
              </a:p>
              <a:p>
                <a:r>
                  <a:rPr lang="en-US" dirty="0"/>
                  <a:t>That ate the malt</a:t>
                </a:r>
              </a:p>
              <a:p>
                <a:r>
                  <a:rPr lang="en-US" dirty="0"/>
                  <a:t>That lay in the house that jack built.</a:t>
                </a:r>
              </a:p>
              <a:p>
                <a:endParaRPr lang="en-US" dirty="0"/>
              </a:p>
              <a:p>
                <a14:m>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h𝑜𝑢𝑠𝑒</m:t>
                        </m:r>
                      </m:e>
                    </m:d>
                    <m:r>
                      <a:rPr lang="en-US" b="0" i="1" smtClean="0">
                        <a:latin typeface="Cambria Math" panose="02040503050406030204" pitchFamily="18" charset="0"/>
                      </a:rPr>
                      <m:t>𝑡h𝑖𝑠</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𝑡h𝑖𝑠</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h𝑜𝑢𝑠𝑒</m:t>
                        </m:r>
                        <m:r>
                          <a:rPr lang="en-US" b="0" i="1" smtClean="0">
                            <a:latin typeface="Cambria Math" panose="02040503050406030204" pitchFamily="18" charset="0"/>
                          </a:rPr>
                          <m:t>)</m:t>
                        </m:r>
                      </m:num>
                      <m:den>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𝑡h𝑖𝑠</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a14:m>
                <a:endParaRPr lang="en-US" dirty="0"/>
              </a:p>
            </p:txBody>
          </p:sp>
        </mc:Choice>
        <mc:Fallback xmlns="">
          <p:sp>
            <p:nvSpPr>
              <p:cNvPr id="3" name="Content Placeholder 2">
                <a:extLst>
                  <a:ext uri="{FF2B5EF4-FFF2-40B4-BE49-F238E27FC236}">
                    <a16:creationId xmlns:a16="http://schemas.microsoft.com/office/drawing/2014/main" id="{BCCFB87E-C79E-884B-8328-7FD143D2E49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9E99FCD-A749-3F4B-8885-81711A2BBB8D}"/>
                  </a:ext>
                </a:extLst>
              </p:cNvPr>
              <p:cNvSpPr txBox="1"/>
              <p:nvPr/>
            </p:nvSpPr>
            <p:spPr>
              <a:xfrm>
                <a:off x="5856790" y="2245489"/>
                <a:ext cx="4004840" cy="533544"/>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𝑗𝑎𝑐𝑘</m:t>
                        </m:r>
                      </m:e>
                      <m:e>
                        <m:r>
                          <a:rPr lang="en-US" b="0" i="1" smtClean="0">
                            <a:latin typeface="Cambria Math" panose="02040503050406030204" pitchFamily="18" charset="0"/>
                          </a:rPr>
                          <m:t>𝑡h𝑎𝑡</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𝑗𝑎𝑐𝑘</m:t>
                        </m:r>
                        <m:r>
                          <a:rPr lang="en-US" b="0" i="1" smtClean="0">
                            <a:latin typeface="Cambria Math" panose="02040503050406030204" pitchFamily="18" charset="0"/>
                          </a:rPr>
                          <m:t>)</m:t>
                        </m:r>
                      </m:num>
                      <m:den>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𝑡h𝑎𝑡</m:t>
                        </m:r>
                        <m:r>
                          <a:rPr lang="en-US" b="0" i="1" smtClean="0">
                            <a:latin typeface="Cambria Math" panose="02040503050406030204" pitchFamily="18" charset="0"/>
                          </a:rPr>
                          <m:t> …)</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num>
                      <m:den>
                        <m:r>
                          <a:rPr lang="en-US" b="0" i="1" smtClean="0">
                            <a:latin typeface="Cambria Math" panose="02040503050406030204" pitchFamily="18" charset="0"/>
                          </a:rPr>
                          <m:t>?</m:t>
                        </m:r>
                      </m:den>
                    </m:f>
                  </m:oMath>
                </a14:m>
                <a:endParaRPr lang="en-US" dirty="0"/>
              </a:p>
            </p:txBody>
          </p:sp>
        </mc:Choice>
        <mc:Fallback xmlns="">
          <p:sp>
            <p:nvSpPr>
              <p:cNvPr id="4" name="TextBox 3">
                <a:extLst>
                  <a:ext uri="{FF2B5EF4-FFF2-40B4-BE49-F238E27FC236}">
                    <a16:creationId xmlns:a16="http://schemas.microsoft.com/office/drawing/2014/main" id="{79E99FCD-A749-3F4B-8885-81711A2BBB8D}"/>
                  </a:ext>
                </a:extLst>
              </p:cNvPr>
              <p:cNvSpPr txBox="1">
                <a:spLocks noRot="1" noChangeAspect="1" noMove="1" noResize="1" noEditPoints="1" noAdjustHandles="1" noChangeArrowheads="1" noChangeShapeType="1" noTextEdit="1"/>
              </p:cNvSpPr>
              <p:nvPr/>
            </p:nvSpPr>
            <p:spPr>
              <a:xfrm>
                <a:off x="5856790" y="2245489"/>
                <a:ext cx="4004840" cy="533544"/>
              </a:xfrm>
              <a:prstGeom prst="rect">
                <a:avLst/>
              </a:prstGeom>
              <a:blipFill>
                <a:blip r:embed="rId4"/>
                <a:stretch>
                  <a:fillRect b="-4651"/>
                </a:stretch>
              </a:blipFill>
            </p:spPr>
            <p:txBody>
              <a:bodyPr/>
              <a:lstStyle/>
              <a:p>
                <a:r>
                  <a:rPr lang="en-US">
                    <a:noFill/>
                  </a:rPr>
                  <a:t> </a:t>
                </a:r>
              </a:p>
            </p:txBody>
          </p:sp>
        </mc:Fallback>
      </mc:AlternateContent>
    </p:spTree>
    <p:extLst>
      <p:ext uri="{BB962C8B-B14F-4D97-AF65-F5344CB8AC3E}">
        <p14:creationId xmlns:p14="http://schemas.microsoft.com/office/powerpoint/2010/main" val="3031264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83E9-00F2-6148-8771-FEC03BB3BB01}"/>
              </a:ext>
            </a:extLst>
          </p:cNvPr>
          <p:cNvSpPr>
            <a:spLocks noGrp="1"/>
          </p:cNvSpPr>
          <p:nvPr>
            <p:ph type="title"/>
          </p:nvPr>
        </p:nvSpPr>
        <p:spPr/>
        <p:txBody>
          <a:bodyPr/>
          <a:lstStyle/>
          <a:p>
            <a:r>
              <a:rPr lang="en-US" altLang="zh-CN" dirty="0"/>
              <a:t>Viterbi</a:t>
            </a:r>
            <a:r>
              <a:rPr lang="zh-CN" altLang="en-US" dirty="0"/>
              <a:t> </a:t>
            </a:r>
            <a:r>
              <a:rPr lang="en-US" altLang="zh-CN" dirty="0"/>
              <a:t>decoding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9E1E225-0A58-9745-844D-7C9454451483}"/>
                  </a:ext>
                </a:extLst>
              </p:cNvPr>
              <p:cNvSpPr>
                <a:spLocks noGrp="1"/>
              </p:cNvSpPr>
              <p:nvPr>
                <p:ph idx="1"/>
              </p:nvPr>
            </p:nvSpPr>
            <p:spPr/>
            <p:txBody>
              <a:bodyPr/>
              <a:lstStyle/>
              <a:p>
                <a:r>
                  <a:rPr lang="en-US" altLang="zh-CN" dirty="0"/>
                  <a:t>Let</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sub>
                    </m:sSub>
                  </m:oMath>
                </a14:m>
                <a:r>
                  <a:rPr lang="zh-CN" altLang="en-US" dirty="0"/>
                  <a:t> </a:t>
                </a:r>
                <a:r>
                  <a:rPr lang="en-US" altLang="zh-CN" dirty="0"/>
                  <a:t>be</a:t>
                </a:r>
                <a:r>
                  <a:rPr lang="zh-CN" altLang="en-US" dirty="0"/>
                  <a:t> </a:t>
                </a:r>
                <a:r>
                  <a:rPr lang="en-US" altLang="zh-CN" dirty="0"/>
                  <a:t>the</a:t>
                </a:r>
                <a:r>
                  <a:rPr lang="zh-CN" altLang="en-US" dirty="0"/>
                  <a:t> </a:t>
                </a:r>
                <a:r>
                  <a:rPr lang="en-US" altLang="zh-CN" dirty="0"/>
                  <a:t>most</a:t>
                </a:r>
                <a:r>
                  <a:rPr lang="zh-CN" altLang="en-US" dirty="0"/>
                  <a:t> </a:t>
                </a:r>
                <a:r>
                  <a:rPr lang="en-US" altLang="zh-CN" dirty="0"/>
                  <a:t>probable</a:t>
                </a:r>
                <a:r>
                  <a:rPr lang="zh-CN" altLang="en-US" dirty="0"/>
                  <a:t> </a:t>
                </a:r>
                <a:r>
                  <a:rPr lang="en-US" altLang="zh-CN" dirty="0"/>
                  <a:t>sequence</a:t>
                </a:r>
                <a:r>
                  <a:rPr lang="zh-CN" altLang="en-US" dirty="0"/>
                  <a:t> </a:t>
                </a:r>
                <a:r>
                  <a:rPr lang="en-US" altLang="zh-CN" dirty="0"/>
                  <a:t>of</a:t>
                </a:r>
                <a:r>
                  <a:rPr lang="zh-CN" altLang="en-US" dirty="0"/>
                  <a:t> </a:t>
                </a:r>
                <a:r>
                  <a:rPr lang="en-US" altLang="zh-CN" dirty="0"/>
                  <a:t>hidden</a:t>
                </a:r>
                <a:r>
                  <a:rPr lang="zh-CN" altLang="en-US" dirty="0"/>
                  <a:t> </a:t>
                </a:r>
                <a:r>
                  <a:rPr lang="en-US" altLang="zh-CN" dirty="0"/>
                  <a:t>states</a:t>
                </a:r>
                <a:r>
                  <a:rPr lang="zh-CN" altLang="en-US" dirty="0"/>
                  <a:t> </a:t>
                </a:r>
                <a:r>
                  <a:rPr lang="en-US" altLang="zh-CN" dirty="0"/>
                  <a:t>of</a:t>
                </a:r>
                <a:r>
                  <a:rPr lang="zh-CN" altLang="en-US" dirty="0"/>
                  <a:t> </a:t>
                </a:r>
                <a:r>
                  <a:rPr lang="en-US" altLang="zh-CN" dirty="0"/>
                  <a:t>length</a:t>
                </a:r>
                <a:r>
                  <a:rPr lang="zh-CN" altLang="en-US" dirty="0"/>
                  <a:t> </a:t>
                </a:r>
                <a14:m>
                  <m:oMath xmlns:m="http://schemas.openxmlformats.org/officeDocument/2006/math">
                    <m:r>
                      <a:rPr lang="en-US" altLang="zh-CN" b="0" i="1" smtClean="0">
                        <a:latin typeface="Cambria Math" panose="02040503050406030204" pitchFamily="18" charset="0"/>
                      </a:rPr>
                      <m:t>𝑡</m:t>
                    </m:r>
                  </m:oMath>
                </a14:m>
                <a:r>
                  <a:rPr lang="zh-CN" altLang="en-US" dirty="0"/>
                  <a:t> </a:t>
                </a:r>
                <a:r>
                  <a:rPr lang="en-US" altLang="zh-CN" dirty="0"/>
                  <a:t>that</a:t>
                </a:r>
                <a:r>
                  <a:rPr lang="zh-CN" altLang="en-US" dirty="0"/>
                  <a:t> </a:t>
                </a:r>
                <a:r>
                  <a:rPr lang="en-US" altLang="zh-CN" dirty="0"/>
                  <a:t>finishes</a:t>
                </a:r>
                <a:r>
                  <a:rPr lang="zh-CN" altLang="en-US" dirty="0"/>
                  <a:t> </a:t>
                </a:r>
                <a:r>
                  <a:rPr lang="en-US" altLang="zh-CN" dirty="0"/>
                  <a:t>in</a:t>
                </a:r>
                <a:r>
                  <a:rPr lang="zh-CN" altLang="en-US" dirty="0"/>
                  <a:t> </a:t>
                </a:r>
                <a:r>
                  <a:rPr lang="en-US" altLang="zh-CN" dirty="0"/>
                  <a:t>the</a:t>
                </a:r>
                <a:r>
                  <a:rPr lang="zh-CN" altLang="en-US" dirty="0"/>
                  <a:t> </a:t>
                </a:r>
                <a:r>
                  <a:rPr lang="en-US" altLang="zh-CN" dirty="0"/>
                  <a:t>state</a:t>
                </a:r>
                <a:r>
                  <a:rPr lang="zh-CN" altLang="en-US" dirty="0"/>
                  <a:t> </a:t>
                </a:r>
                <a14:m>
                  <m:oMath xmlns:m="http://schemas.openxmlformats.org/officeDocument/2006/math">
                    <m:r>
                      <a:rPr lang="en-US" altLang="zh-CN" b="0" i="1" smtClean="0">
                        <a:latin typeface="Cambria Math" panose="02040503050406030204" pitchFamily="18" charset="0"/>
                      </a:rPr>
                      <m:t>𝑠</m:t>
                    </m:r>
                  </m:oMath>
                </a14:m>
                <a:r>
                  <a:rPr lang="zh-CN" altLang="en-US" dirty="0"/>
                  <a:t> </a:t>
                </a:r>
                <a:r>
                  <a:rPr lang="en-US" altLang="zh-CN" dirty="0"/>
                  <a:t>and</a:t>
                </a:r>
                <a:r>
                  <a:rPr lang="zh-CN" altLang="en-US" dirty="0"/>
                  <a:t> </a:t>
                </a:r>
                <a:r>
                  <a:rPr lang="en-US" altLang="zh-CN" dirty="0"/>
                  <a:t>generates</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oMath>
                </a14:m>
                <a:r>
                  <a:rPr lang="en-US" altLang="zh-CN" dirty="0"/>
                  <a:t>,</a:t>
                </a:r>
                <a:r>
                  <a:rPr lang="zh-CN" altLang="en-US" dirty="0"/>
                  <a:t> </a:t>
                </a:r>
                <a:r>
                  <a:rPr lang="en-US" altLang="zh-CN" dirty="0"/>
                  <a:t>let</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𝑠</m:t>
                        </m:r>
                      </m:sub>
                    </m:sSub>
                  </m:oMath>
                </a14:m>
                <a:r>
                  <a:rPr lang="zh-CN" altLang="en-US" dirty="0"/>
                  <a:t> </a:t>
                </a:r>
                <a:r>
                  <a:rPr lang="en-US" altLang="zh-CN" dirty="0"/>
                  <a:t>be</a:t>
                </a:r>
                <a:r>
                  <a:rPr lang="zh-CN" altLang="en-US" dirty="0"/>
                  <a:t> </a:t>
                </a:r>
                <a:r>
                  <a:rPr lang="en-US" altLang="zh-CN" dirty="0"/>
                  <a:t>the</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this</a:t>
                </a:r>
                <a:r>
                  <a:rPr lang="zh-CN" altLang="en-US" dirty="0"/>
                  <a:t> </a:t>
                </a:r>
                <a:r>
                  <a:rPr lang="en-US" altLang="zh-CN" dirty="0"/>
                  <a:t>sequence.</a:t>
                </a:r>
              </a:p>
              <a:p>
                <a:r>
                  <a:rPr lang="en-US" altLang="zh-CN" dirty="0"/>
                  <a:t>Then</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sub>
                    </m:sSub>
                    <m:r>
                      <a:rPr lang="zh-CN" altLang="en-US" b="0" i="1" smtClean="0">
                        <a:latin typeface="Cambria Math" panose="02040503050406030204" pitchFamily="18" charset="0"/>
                      </a:rPr>
                      <m:t> </m:t>
                    </m:r>
                  </m:oMath>
                </a14:m>
                <a:r>
                  <a:rPr lang="en-US" altLang="zh-CN" dirty="0"/>
                  <a:t>can</a:t>
                </a:r>
                <a:r>
                  <a:rPr lang="zh-CN" altLang="en-US" dirty="0"/>
                  <a:t> </a:t>
                </a:r>
                <a:r>
                  <a:rPr lang="en-US" altLang="zh-CN" dirty="0"/>
                  <a:t>be</a:t>
                </a:r>
                <a:r>
                  <a:rPr lang="zh-CN" altLang="en-US" dirty="0"/>
                  <a:t> </a:t>
                </a:r>
                <a:r>
                  <a:rPr lang="en-US" altLang="zh-CN" dirty="0"/>
                  <a:t>computed</a:t>
                </a:r>
                <a:r>
                  <a:rPr lang="zh-CN" altLang="en-US" dirty="0"/>
                  <a:t> </a:t>
                </a:r>
                <a:r>
                  <a:rPr lang="en-US" altLang="zh-CN" dirty="0"/>
                  <a:t>dynamically:</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𝑠</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sub>
                        </m:sSub>
                        <m:r>
                          <a:rPr lang="en-US" altLang="zh-CN" b="0" i="1" smtClean="0">
                            <a:latin typeface="Cambria Math" panose="02040503050406030204" pitchFamily="18" charset="0"/>
                            <a:ea typeface="Cambria Math" panose="02040503050406030204" pitchFamily="18" charset="0"/>
                          </a:rPr>
                          <m:t>∙</m:t>
                        </m:r>
                      </m:e>
                    </m:func>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𝑜</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oMath>
                </a14:m>
                <a:r>
                  <a:rPr lang="zh-CN" altLang="en-US" dirty="0"/>
                  <a:t>      </a:t>
                </a:r>
                <a:endParaRPr lang="en-US" altLang="zh-CN" dirty="0"/>
              </a:p>
              <a:p>
                <a:pPr lvl="1"/>
                <a:r>
                  <a:rPr lang="zh-CN" altLang="en-US" dirty="0"/>
                  <a:t>                    </a:t>
                </a:r>
                <a:r>
                  <a:rPr lang="en-US" altLang="zh-CN" dirty="0"/>
                  <a:t>Transition</a:t>
                </a:r>
                <a:r>
                  <a:rPr lang="zh-CN" altLang="en-US" dirty="0"/>
                  <a:t> </a:t>
                </a:r>
                <a:r>
                  <a:rPr lang="en-US" altLang="zh-CN" dirty="0"/>
                  <a:t>probabilities</a:t>
                </a:r>
                <a:r>
                  <a:rPr lang="zh-CN" altLang="en-US" dirty="0"/>
                  <a:t>      </a:t>
                </a:r>
                <a:r>
                  <a:rPr lang="en-US" altLang="zh-CN" dirty="0"/>
                  <a:t>Output</a:t>
                </a:r>
                <a:r>
                  <a:rPr lang="zh-CN" altLang="en-US" dirty="0"/>
                  <a:t> </a:t>
                </a:r>
                <a:r>
                  <a:rPr lang="en-US" altLang="zh-CN" dirty="0"/>
                  <a:t>probabilities</a:t>
                </a:r>
              </a:p>
              <a:p>
                <a:pPr lvl="1"/>
                <a14:m>
                  <m:oMath xmlns:m="http://schemas.openxmlformats.org/officeDocument/2006/math">
                    <m:sSub>
                      <m:sSubPr>
                        <m:ctrlPr>
                          <a:rPr lang="en-US"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sub>
                    </m:sSub>
                    <m:r>
                      <a:rPr lang="zh-CN" altLang="en-US" b="0" i="1" smtClean="0">
                        <a:latin typeface="Cambria Math" panose="02040503050406030204" pitchFamily="18" charset="0"/>
                      </a:rPr>
                      <m:t> </m:t>
                    </m:r>
                    <m:r>
                      <a:rPr lang="en-US" altLang="zh-CN" b="0" i="1" smtClean="0">
                        <a:latin typeface="Cambria Math" panose="02040503050406030204" pitchFamily="18" charset="0"/>
                      </a:rPr>
                      <m:t>𝑐𝑎𝑛</m:t>
                    </m:r>
                    <m:r>
                      <a:rPr lang="zh-CN" altLang="en-US" b="0" i="1" smtClean="0">
                        <a:latin typeface="Cambria Math" panose="02040503050406030204" pitchFamily="18" charset="0"/>
                      </a:rPr>
                      <m:t> </m:t>
                    </m:r>
                    <m:r>
                      <a:rPr lang="en-US" altLang="zh-CN" b="0" i="1" smtClean="0">
                        <a:latin typeface="Cambria Math" panose="02040503050406030204" pitchFamily="18" charset="0"/>
                      </a:rPr>
                      <m:t>𝑏𝑒</m:t>
                    </m:r>
                    <m:r>
                      <a:rPr lang="zh-CN" altLang="en-US" b="0" i="1" smtClean="0">
                        <a:latin typeface="Cambria Math" panose="02040503050406030204" pitchFamily="18" charset="0"/>
                      </a:rPr>
                      <m:t> </m:t>
                    </m:r>
                    <m:r>
                      <a:rPr lang="en-US" altLang="zh-CN" b="0" i="1" smtClean="0">
                        <a:latin typeface="Cambria Math" panose="02040503050406030204" pitchFamily="18" charset="0"/>
                      </a:rPr>
                      <m:t>𝑑𝑒𝑡𝑒𝑟𝑚𝑖𝑛𝑒𝑑</m:t>
                    </m:r>
                    <m:r>
                      <a:rPr lang="zh-CN" altLang="en-US" b="0" i="1" smtClean="0">
                        <a:latin typeface="Cambria Math" panose="02040503050406030204" pitchFamily="18" charset="0"/>
                      </a:rPr>
                      <m:t> </m:t>
                    </m:r>
                    <m:r>
                      <a:rPr lang="en-US" altLang="zh-CN" b="0" i="1" smtClean="0">
                        <a:latin typeface="Cambria Math" panose="02040503050406030204" pitchFamily="18" charset="0"/>
                      </a:rPr>
                      <m:t>𝑏𝑦</m:t>
                    </m:r>
                    <m:r>
                      <a:rPr lang="zh-CN" altLang="en-US" b="0" i="1" smtClean="0">
                        <a:latin typeface="Cambria Math" panose="02040503050406030204" pitchFamily="18" charset="0"/>
                      </a:rPr>
                      <m:t> </m:t>
                    </m:r>
                    <m:r>
                      <a:rPr lang="en-US" altLang="zh-CN" b="0" i="1" smtClean="0">
                        <a:latin typeface="Cambria Math" panose="02040503050406030204" pitchFamily="18" charset="0"/>
                      </a:rPr>
                      <m:t>𝑟𝑒𝑚𝑒𝑚𝑏𝑒𝑟𝑖𝑛𝑔</m:t>
                    </m:r>
                    <m:r>
                      <a:rPr lang="zh-CN" altLang="en-US" b="0" i="1" smtClean="0">
                        <a:latin typeface="Cambria Math" panose="02040503050406030204" pitchFamily="18" charset="0"/>
                      </a:rPr>
                      <m:t> </m:t>
                    </m:r>
                    <m:r>
                      <a:rPr lang="en-US" altLang="zh-CN" b="0" i="1" smtClean="0">
                        <a:latin typeface="Cambria Math" panose="02040503050406030204" pitchFamily="18" charset="0"/>
                      </a:rPr>
                      <m:t>𝑡h𝑒</m:t>
                    </m:r>
                    <m:r>
                      <a:rPr lang="zh-CN" altLang="en-US" b="0" i="1" smtClean="0">
                        <a:latin typeface="Cambria Math" panose="02040503050406030204" pitchFamily="18" charset="0"/>
                      </a:rPr>
                      <m:t> </m:t>
                    </m:r>
                    <m:r>
                      <a:rPr lang="en-US" altLang="zh-CN" b="0" i="1" smtClean="0">
                        <a:latin typeface="Cambria Math" panose="02040503050406030204" pitchFamily="18" charset="0"/>
                      </a:rPr>
                      <m:t>𝑎𝑟𝑔𝑚𝑎𝑥</m:t>
                    </m:r>
                    <m:r>
                      <a:rPr lang="en-US" altLang="zh-CN"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99E1E225-0A58-9745-844D-7C9454451483}"/>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1215493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A8D65-7368-0746-BD8C-9653C809EF89}"/>
              </a:ext>
            </a:extLst>
          </p:cNvPr>
          <p:cNvSpPr>
            <a:spLocks noGrp="1"/>
          </p:cNvSpPr>
          <p:nvPr>
            <p:ph type="title"/>
          </p:nvPr>
        </p:nvSpPr>
        <p:spPr/>
        <p:txBody>
          <a:bodyPr/>
          <a:lstStyle/>
          <a:p>
            <a:r>
              <a:rPr lang="en-US" altLang="zh-CN" dirty="0"/>
              <a:t>An</a:t>
            </a:r>
            <a:r>
              <a:rPr lang="zh-CN" altLang="en-US" dirty="0"/>
              <a:t> </a:t>
            </a:r>
            <a:r>
              <a:rPr lang="en-US" altLang="zh-CN" dirty="0"/>
              <a:t>example</a:t>
            </a:r>
            <a:r>
              <a:rPr lang="zh-CN" altLang="en-US" dirty="0"/>
              <a:t> </a:t>
            </a:r>
            <a:r>
              <a:rPr lang="en-US" altLang="zh-CN" dirty="0"/>
              <a:t>of</a:t>
            </a:r>
            <a:r>
              <a:rPr lang="zh-CN" altLang="en-US" dirty="0"/>
              <a:t> </a:t>
            </a:r>
            <a:r>
              <a:rPr lang="en-US" altLang="zh-CN" dirty="0"/>
              <a:t>hmm:</a:t>
            </a:r>
            <a:r>
              <a:rPr lang="zh-CN" altLang="en-US" dirty="0"/>
              <a:t> </a:t>
            </a:r>
            <a:r>
              <a:rPr lang="en-US" altLang="zh-CN" dirty="0"/>
              <a:t>transition</a:t>
            </a:r>
            <a:r>
              <a:rPr lang="zh-CN" altLang="en-US" dirty="0"/>
              <a:t> </a:t>
            </a:r>
            <a:r>
              <a:rPr lang="en-US" altLang="zh-CN" dirty="0"/>
              <a:t>probabilities</a:t>
            </a:r>
            <a:endParaRPr lang="en-US" dirty="0"/>
          </a:p>
        </p:txBody>
      </p:sp>
      <p:sp>
        <p:nvSpPr>
          <p:cNvPr id="3" name="Content Placeholder 2">
            <a:extLst>
              <a:ext uri="{FF2B5EF4-FFF2-40B4-BE49-F238E27FC236}">
                <a16:creationId xmlns:a16="http://schemas.microsoft.com/office/drawing/2014/main" id="{69FF11D9-67C7-3E4B-8F11-BB474A6E05FD}"/>
              </a:ext>
            </a:extLst>
          </p:cNvPr>
          <p:cNvSpPr>
            <a:spLocks noGrp="1"/>
          </p:cNvSpPr>
          <p:nvPr>
            <p:ph idx="1"/>
          </p:nvPr>
        </p:nvSpPr>
        <p:spPr/>
        <p:txBody>
          <a:bodyPr/>
          <a:lstStyle/>
          <a:p>
            <a:r>
              <a:rPr lang="en-US" altLang="zh-CN" dirty="0"/>
              <a:t>Suppose</a:t>
            </a:r>
            <a:r>
              <a:rPr lang="zh-CN" altLang="en-US" dirty="0"/>
              <a:t> </a:t>
            </a:r>
            <a:r>
              <a:rPr lang="en-US" altLang="zh-CN" dirty="0"/>
              <a:t>that</a:t>
            </a:r>
            <a:r>
              <a:rPr lang="zh-CN" altLang="en-US" dirty="0"/>
              <a:t> </a:t>
            </a:r>
            <a:r>
              <a:rPr lang="en-US" altLang="zh-CN" dirty="0"/>
              <a:t>we</a:t>
            </a:r>
            <a:r>
              <a:rPr lang="zh-CN" altLang="en-US" dirty="0"/>
              <a:t> </a:t>
            </a:r>
            <a:r>
              <a:rPr lang="en-US" altLang="zh-CN" dirty="0"/>
              <a:t>have</a:t>
            </a:r>
            <a:r>
              <a:rPr lang="zh-CN" altLang="en-US" dirty="0"/>
              <a:t> </a:t>
            </a:r>
            <a:r>
              <a:rPr lang="en-US" altLang="zh-CN" dirty="0"/>
              <a:t>the</a:t>
            </a:r>
            <a:r>
              <a:rPr lang="zh-CN" altLang="en-US" dirty="0"/>
              <a:t> </a:t>
            </a:r>
            <a:r>
              <a:rPr lang="en-US" altLang="zh-CN" dirty="0"/>
              <a:t>following</a:t>
            </a:r>
            <a:r>
              <a:rPr lang="zh-CN" altLang="en-US" dirty="0"/>
              <a:t> </a:t>
            </a:r>
            <a:r>
              <a:rPr lang="en-US" altLang="zh-CN" dirty="0" err="1"/>
              <a:t>PoS</a:t>
            </a:r>
            <a:r>
              <a:rPr lang="zh-CN" altLang="en-US" dirty="0"/>
              <a:t> </a:t>
            </a:r>
            <a:r>
              <a:rPr lang="en-US" altLang="zh-CN" dirty="0"/>
              <a:t>tags:</a:t>
            </a:r>
          </a:p>
          <a:p>
            <a:r>
              <a:rPr lang="en-US" altLang="zh-CN" dirty="0"/>
              <a:t>ADJ,</a:t>
            </a:r>
            <a:r>
              <a:rPr lang="zh-CN" altLang="en-US" dirty="0"/>
              <a:t> </a:t>
            </a:r>
            <a:r>
              <a:rPr lang="en-US" altLang="zh-CN" dirty="0"/>
              <a:t>NOUN,</a:t>
            </a:r>
            <a:r>
              <a:rPr lang="zh-CN" altLang="en-US" dirty="0"/>
              <a:t> </a:t>
            </a:r>
            <a:r>
              <a:rPr lang="en-US" altLang="zh-CN" dirty="0"/>
              <a:t>VERB.</a:t>
            </a:r>
          </a:p>
          <a:p>
            <a:r>
              <a:rPr lang="en-US" altLang="zh-CN" dirty="0"/>
              <a:t>Consider</a:t>
            </a:r>
            <a:r>
              <a:rPr lang="zh-CN" altLang="en-US" dirty="0"/>
              <a:t> </a:t>
            </a:r>
            <a:r>
              <a:rPr lang="en-US" altLang="zh-CN" dirty="0"/>
              <a:t>the</a:t>
            </a:r>
            <a:r>
              <a:rPr lang="zh-CN" altLang="en-US" dirty="0"/>
              <a:t> </a:t>
            </a:r>
            <a:r>
              <a:rPr lang="en-US" altLang="zh-CN" dirty="0"/>
              <a:t>transition</a:t>
            </a:r>
            <a:r>
              <a:rPr lang="zh-CN" altLang="en-US" dirty="0"/>
              <a:t> </a:t>
            </a:r>
            <a:r>
              <a:rPr lang="en-US" altLang="zh-CN" dirty="0"/>
              <a:t>probabilities</a:t>
            </a:r>
            <a:r>
              <a:rPr lang="zh-CN" altLang="en-US" dirty="0"/>
              <a:t> </a:t>
            </a:r>
            <a:r>
              <a:rPr lang="en-US" altLang="zh-CN" dirty="0"/>
              <a:t>between</a:t>
            </a:r>
            <a:r>
              <a:rPr lang="zh-CN" altLang="en-US" dirty="0"/>
              <a:t> </a:t>
            </a:r>
            <a:r>
              <a:rPr lang="en-US" altLang="zh-CN" dirty="0"/>
              <a:t>tags:</a:t>
            </a:r>
          </a:p>
          <a:p>
            <a:endParaRPr lang="en-US" dirty="0"/>
          </a:p>
          <a:p>
            <a:endParaRPr lang="en-US" dirty="0"/>
          </a:p>
          <a:p>
            <a:endParaRPr lang="en-US" dirty="0"/>
          </a:p>
          <a:p>
            <a:endParaRPr lang="en-US" dirty="0"/>
          </a:p>
          <a:p>
            <a:r>
              <a:rPr lang="en-US" altLang="zh-CN" dirty="0"/>
              <a:t>Note</a:t>
            </a:r>
            <a:r>
              <a:rPr lang="zh-CN" altLang="en-US" dirty="0"/>
              <a:t> </a:t>
            </a:r>
            <a:r>
              <a:rPr lang="en-US" altLang="zh-CN" dirty="0"/>
              <a:t>the</a:t>
            </a:r>
            <a:r>
              <a:rPr lang="zh-CN" altLang="en-US" dirty="0"/>
              <a:t> </a:t>
            </a:r>
            <a:r>
              <a:rPr lang="en-US" altLang="zh-CN" dirty="0"/>
              <a:t>the</a:t>
            </a:r>
            <a:r>
              <a:rPr lang="zh-CN" altLang="en-US" dirty="0"/>
              <a:t> </a:t>
            </a:r>
            <a:r>
              <a:rPr lang="en-US" altLang="zh-CN" dirty="0"/>
              <a:t>sum</a:t>
            </a:r>
            <a:r>
              <a:rPr lang="zh-CN" altLang="en-US" dirty="0"/>
              <a:t> </a:t>
            </a:r>
            <a:r>
              <a:rPr lang="en-US" altLang="zh-CN" dirty="0"/>
              <a:t>of</a:t>
            </a:r>
            <a:r>
              <a:rPr lang="zh-CN" altLang="en-US" dirty="0"/>
              <a:t> </a:t>
            </a:r>
            <a:r>
              <a:rPr lang="en-US" altLang="zh-CN" dirty="0"/>
              <a:t>probabilities</a:t>
            </a:r>
            <a:r>
              <a:rPr lang="zh-CN" altLang="en-US" dirty="0"/>
              <a:t> </a:t>
            </a:r>
            <a:r>
              <a:rPr lang="en-US" altLang="zh-CN" dirty="0"/>
              <a:t>in</a:t>
            </a:r>
            <a:r>
              <a:rPr lang="zh-CN" altLang="en-US" dirty="0"/>
              <a:t> </a:t>
            </a:r>
            <a:r>
              <a:rPr lang="en-US" altLang="zh-CN" dirty="0"/>
              <a:t>each</a:t>
            </a:r>
            <a:r>
              <a:rPr lang="zh-CN" altLang="en-US" dirty="0"/>
              <a:t> </a:t>
            </a:r>
            <a:r>
              <a:rPr lang="en-US" altLang="zh-CN" dirty="0"/>
              <a:t>row</a:t>
            </a:r>
            <a:r>
              <a:rPr lang="zh-CN" altLang="en-US" dirty="0"/>
              <a:t> </a:t>
            </a:r>
            <a:r>
              <a:rPr lang="en-US" altLang="zh-CN" dirty="0"/>
              <a:t>is</a:t>
            </a:r>
            <a:r>
              <a:rPr lang="zh-CN" altLang="en-US" dirty="0"/>
              <a:t> </a:t>
            </a:r>
            <a:r>
              <a:rPr lang="en-US" altLang="zh-CN" dirty="0"/>
              <a:t>equal</a:t>
            </a:r>
            <a:r>
              <a:rPr lang="zh-CN" altLang="en-US" dirty="0"/>
              <a:t> </a:t>
            </a:r>
            <a:r>
              <a:rPr lang="en-US" altLang="zh-CN" dirty="0"/>
              <a:t>to</a:t>
            </a:r>
            <a:r>
              <a:rPr lang="zh-CN" altLang="en-US" dirty="0"/>
              <a:t> </a:t>
            </a:r>
            <a:r>
              <a:rPr lang="en-US" altLang="zh-CN" dirty="0"/>
              <a:t>1</a:t>
            </a:r>
          </a:p>
          <a:p>
            <a:r>
              <a:rPr lang="en-US" altLang="zh-CN" dirty="0"/>
              <a:t>Let</a:t>
            </a:r>
            <a:r>
              <a:rPr lang="zh-CN" altLang="en-US" dirty="0"/>
              <a:t> </a:t>
            </a:r>
            <a:r>
              <a:rPr lang="en-US" altLang="zh-CN" dirty="0"/>
              <a:t>all</a:t>
            </a:r>
            <a:r>
              <a:rPr lang="zh-CN" altLang="en-US" dirty="0"/>
              <a:t> </a:t>
            </a:r>
            <a:r>
              <a:rPr lang="en-US" altLang="zh-CN" dirty="0"/>
              <a:t>initial</a:t>
            </a:r>
            <a:r>
              <a:rPr lang="zh-CN" altLang="en-US" dirty="0"/>
              <a:t> </a:t>
            </a:r>
            <a:r>
              <a:rPr lang="en-US" altLang="zh-CN" dirty="0"/>
              <a:t>state</a:t>
            </a:r>
            <a:r>
              <a:rPr lang="zh-CN" altLang="en-US" dirty="0"/>
              <a:t> </a:t>
            </a:r>
            <a:r>
              <a:rPr lang="en-US" altLang="zh-CN" dirty="0"/>
              <a:t>probabilities</a:t>
            </a:r>
            <a:r>
              <a:rPr lang="zh-CN" altLang="en-US" dirty="0"/>
              <a:t> </a:t>
            </a:r>
            <a:r>
              <a:rPr lang="en-US" altLang="zh-CN" dirty="0"/>
              <a:t>be</a:t>
            </a:r>
            <a:r>
              <a:rPr lang="zh-CN" altLang="en-US" dirty="0"/>
              <a:t> </a:t>
            </a:r>
            <a:r>
              <a:rPr lang="en-US" altLang="zh-CN" dirty="0"/>
              <a:t>equal</a:t>
            </a:r>
            <a:r>
              <a:rPr lang="zh-CN" altLang="en-US" dirty="0"/>
              <a:t> </a:t>
            </a:r>
            <a:r>
              <a:rPr lang="en-US" altLang="zh-CN" dirty="0"/>
              <a:t>(to</a:t>
            </a:r>
            <a:r>
              <a:rPr lang="zh-CN" altLang="en-US" dirty="0"/>
              <a:t> </a:t>
            </a:r>
            <a:r>
              <a:rPr lang="en-US" altLang="zh-CN" dirty="0"/>
              <a:t>1/3)</a:t>
            </a:r>
            <a:endParaRPr lang="en-US" dirty="0"/>
          </a:p>
        </p:txBody>
      </p:sp>
      <p:pic>
        <p:nvPicPr>
          <p:cNvPr id="4" name="Picture 3">
            <a:extLst>
              <a:ext uri="{FF2B5EF4-FFF2-40B4-BE49-F238E27FC236}">
                <a16:creationId xmlns:a16="http://schemas.microsoft.com/office/drawing/2014/main" id="{D89CFF0F-4EF5-864A-BAD4-FD5ACB6D1BF4}"/>
              </a:ext>
            </a:extLst>
          </p:cNvPr>
          <p:cNvPicPr>
            <a:picLocks noChangeAspect="1"/>
          </p:cNvPicPr>
          <p:nvPr/>
        </p:nvPicPr>
        <p:blipFill>
          <a:blip r:embed="rId3"/>
          <a:stretch>
            <a:fillRect/>
          </a:stretch>
        </p:blipFill>
        <p:spPr>
          <a:xfrm>
            <a:off x="1111169" y="3373792"/>
            <a:ext cx="5076544" cy="1590701"/>
          </a:xfrm>
          <a:prstGeom prst="rect">
            <a:avLst/>
          </a:prstGeom>
        </p:spPr>
      </p:pic>
    </p:spTree>
    <p:extLst>
      <p:ext uri="{BB962C8B-B14F-4D97-AF65-F5344CB8AC3E}">
        <p14:creationId xmlns:p14="http://schemas.microsoft.com/office/powerpoint/2010/main" val="1500184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78D6-2091-BB46-807A-96E65C48E869}"/>
              </a:ext>
            </a:extLst>
          </p:cNvPr>
          <p:cNvSpPr>
            <a:spLocks noGrp="1"/>
          </p:cNvSpPr>
          <p:nvPr>
            <p:ph type="title"/>
          </p:nvPr>
        </p:nvSpPr>
        <p:spPr/>
        <p:txBody>
          <a:bodyPr/>
          <a:lstStyle/>
          <a:p>
            <a:r>
              <a:rPr lang="en-US" altLang="zh-CN" dirty="0"/>
              <a:t>An</a:t>
            </a:r>
            <a:r>
              <a:rPr lang="zh-CN" altLang="en-US" dirty="0"/>
              <a:t> </a:t>
            </a:r>
            <a:r>
              <a:rPr lang="en-US" altLang="zh-CN" dirty="0"/>
              <a:t>example</a:t>
            </a:r>
            <a:r>
              <a:rPr lang="zh-CN" altLang="en-US" dirty="0"/>
              <a:t> </a:t>
            </a:r>
            <a:r>
              <a:rPr lang="en-US" altLang="zh-CN" dirty="0"/>
              <a:t>of</a:t>
            </a:r>
            <a:r>
              <a:rPr lang="zh-CN" altLang="en-US" dirty="0"/>
              <a:t> </a:t>
            </a:r>
            <a:r>
              <a:rPr lang="en-US" altLang="zh-CN" dirty="0"/>
              <a:t>hmm:</a:t>
            </a:r>
            <a:r>
              <a:rPr lang="zh-CN" altLang="en-US" dirty="0"/>
              <a:t> </a:t>
            </a:r>
            <a:r>
              <a:rPr lang="en-US" altLang="zh-CN" dirty="0"/>
              <a:t>output</a:t>
            </a:r>
            <a:r>
              <a:rPr lang="zh-CN" altLang="en-US" dirty="0"/>
              <a:t> </a:t>
            </a:r>
            <a:r>
              <a:rPr lang="en-US" altLang="zh-CN" dirty="0"/>
              <a:t>probabilities</a:t>
            </a:r>
            <a:endParaRPr lang="en-US" dirty="0"/>
          </a:p>
        </p:txBody>
      </p:sp>
      <p:sp>
        <p:nvSpPr>
          <p:cNvPr id="3" name="Content Placeholder 2">
            <a:extLst>
              <a:ext uri="{FF2B5EF4-FFF2-40B4-BE49-F238E27FC236}">
                <a16:creationId xmlns:a16="http://schemas.microsoft.com/office/drawing/2014/main" id="{DA92FED4-A5DB-9748-ABDD-1C83E425B606}"/>
              </a:ext>
            </a:extLst>
          </p:cNvPr>
          <p:cNvSpPr>
            <a:spLocks noGrp="1"/>
          </p:cNvSpPr>
          <p:nvPr>
            <p:ph idx="1"/>
          </p:nvPr>
        </p:nvSpPr>
        <p:spPr/>
        <p:txBody>
          <a:bodyPr/>
          <a:lstStyle/>
          <a:p>
            <a:r>
              <a:rPr lang="en-US" altLang="zh-CN" dirty="0"/>
              <a:t>Consider</a:t>
            </a:r>
            <a:r>
              <a:rPr lang="zh-CN" altLang="en-US" dirty="0"/>
              <a:t> </a:t>
            </a:r>
            <a:r>
              <a:rPr lang="en-US" altLang="zh-CN" dirty="0"/>
              <a:t>the3</a:t>
            </a:r>
            <a:r>
              <a:rPr lang="zh-CN" altLang="en-US" dirty="0"/>
              <a:t> </a:t>
            </a:r>
            <a:r>
              <a:rPr lang="en-US" altLang="zh-CN" dirty="0"/>
              <a:t>following</a:t>
            </a:r>
            <a:r>
              <a:rPr lang="zh-CN" altLang="en-US" dirty="0"/>
              <a:t> </a:t>
            </a:r>
            <a:r>
              <a:rPr lang="en-US" altLang="zh-CN" dirty="0"/>
              <a:t>output</a:t>
            </a:r>
            <a:r>
              <a:rPr lang="zh-CN" altLang="en-US" dirty="0"/>
              <a:t> </a:t>
            </a:r>
            <a:r>
              <a:rPr lang="en-US" altLang="zh-CN" dirty="0"/>
              <a:t>probabilities</a:t>
            </a:r>
            <a:r>
              <a:rPr lang="zh-CN" altLang="en-US" dirty="0"/>
              <a:t> </a:t>
            </a:r>
            <a:r>
              <a:rPr lang="en-US" altLang="zh-CN" dirty="0"/>
              <a:t>for</a:t>
            </a:r>
            <a:r>
              <a:rPr lang="zh-CN" altLang="en-US" dirty="0"/>
              <a:t> </a:t>
            </a:r>
            <a:r>
              <a:rPr lang="en-US" altLang="zh-CN" dirty="0"/>
              <a:t>the</a:t>
            </a:r>
            <a:r>
              <a:rPr lang="zh-CN" altLang="en-US" dirty="0"/>
              <a:t> </a:t>
            </a:r>
            <a:r>
              <a:rPr lang="en-US" altLang="zh-CN" dirty="0"/>
              <a:t>vocabulary:</a:t>
            </a:r>
          </a:p>
          <a:p>
            <a:endParaRPr lang="en-US" dirty="0"/>
          </a:p>
          <a:p>
            <a:endParaRPr lang="en-US" dirty="0"/>
          </a:p>
          <a:p>
            <a:endParaRPr lang="en-US" dirty="0"/>
          </a:p>
          <a:p>
            <a:endParaRPr lang="en-US" dirty="0"/>
          </a:p>
          <a:p>
            <a:endParaRPr lang="en-US" dirty="0"/>
          </a:p>
          <a:p>
            <a:r>
              <a:rPr lang="en-US" altLang="zh-CN" dirty="0"/>
              <a:t>The</a:t>
            </a:r>
            <a:r>
              <a:rPr lang="zh-CN" altLang="en-US" dirty="0"/>
              <a:t> </a:t>
            </a:r>
            <a:r>
              <a:rPr lang="en-US" altLang="zh-CN" dirty="0"/>
              <a:t>probabilities</a:t>
            </a:r>
            <a:r>
              <a:rPr lang="zh-CN" altLang="en-US" dirty="0"/>
              <a:t> </a:t>
            </a:r>
            <a:r>
              <a:rPr lang="en-US" altLang="zh-CN" dirty="0"/>
              <a:t>in</a:t>
            </a:r>
            <a:r>
              <a:rPr lang="zh-CN" altLang="en-US" dirty="0"/>
              <a:t> </a:t>
            </a:r>
            <a:r>
              <a:rPr lang="en-US" altLang="zh-CN" dirty="0"/>
              <a:t>each</a:t>
            </a:r>
            <a:r>
              <a:rPr lang="zh-CN" altLang="en-US" dirty="0"/>
              <a:t> </a:t>
            </a:r>
            <a:r>
              <a:rPr lang="en-US" altLang="zh-CN" dirty="0"/>
              <a:t>row</a:t>
            </a:r>
            <a:r>
              <a:rPr lang="zh-CN" altLang="en-US" dirty="0"/>
              <a:t> </a:t>
            </a:r>
            <a:r>
              <a:rPr lang="en-US" altLang="zh-CN" dirty="0"/>
              <a:t>also</a:t>
            </a:r>
            <a:r>
              <a:rPr lang="zh-CN" altLang="en-US" dirty="0"/>
              <a:t> </a:t>
            </a:r>
            <a:r>
              <a:rPr lang="en-US" altLang="zh-CN" dirty="0"/>
              <a:t>sum</a:t>
            </a:r>
            <a:r>
              <a:rPr lang="zh-CN" altLang="en-US" dirty="0"/>
              <a:t> </a:t>
            </a:r>
            <a:r>
              <a:rPr lang="en-US" altLang="zh-CN" dirty="0"/>
              <a:t>to</a:t>
            </a:r>
            <a:r>
              <a:rPr lang="zh-CN" altLang="en-US" dirty="0"/>
              <a:t> </a:t>
            </a:r>
            <a:r>
              <a:rPr lang="en-US" altLang="zh-CN" dirty="0"/>
              <a:t>1.</a:t>
            </a:r>
            <a:endParaRPr lang="en-US" dirty="0"/>
          </a:p>
        </p:txBody>
      </p:sp>
      <p:pic>
        <p:nvPicPr>
          <p:cNvPr id="4" name="Picture 3">
            <a:extLst>
              <a:ext uri="{FF2B5EF4-FFF2-40B4-BE49-F238E27FC236}">
                <a16:creationId xmlns:a16="http://schemas.microsoft.com/office/drawing/2014/main" id="{D64073D0-269E-8544-83CD-C3E300E51687}"/>
              </a:ext>
            </a:extLst>
          </p:cNvPr>
          <p:cNvPicPr>
            <a:picLocks noChangeAspect="1"/>
          </p:cNvPicPr>
          <p:nvPr/>
        </p:nvPicPr>
        <p:blipFill>
          <a:blip r:embed="rId3"/>
          <a:stretch>
            <a:fillRect/>
          </a:stretch>
        </p:blipFill>
        <p:spPr>
          <a:xfrm>
            <a:off x="1111169" y="3118925"/>
            <a:ext cx="6585432" cy="1695415"/>
          </a:xfrm>
          <a:prstGeom prst="rect">
            <a:avLst/>
          </a:prstGeom>
        </p:spPr>
      </p:pic>
    </p:spTree>
    <p:extLst>
      <p:ext uri="{BB962C8B-B14F-4D97-AF65-F5344CB8AC3E}">
        <p14:creationId xmlns:p14="http://schemas.microsoft.com/office/powerpoint/2010/main" val="1711346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C3B4-8790-404B-AE84-1366E72363AC}"/>
              </a:ext>
            </a:extLst>
          </p:cNvPr>
          <p:cNvSpPr>
            <a:spLocks noGrp="1"/>
          </p:cNvSpPr>
          <p:nvPr>
            <p:ph type="title"/>
          </p:nvPr>
        </p:nvSpPr>
        <p:spPr/>
        <p:txBody>
          <a:bodyPr/>
          <a:lstStyle/>
          <a:p>
            <a:r>
              <a:rPr lang="en-US" altLang="zh-CN" dirty="0"/>
              <a:t>Probabilities</a:t>
            </a:r>
            <a:r>
              <a:rPr lang="zh-CN" altLang="en-US" dirty="0"/>
              <a:t> </a:t>
            </a:r>
            <a:r>
              <a:rPr lang="en-US" altLang="zh-CN" dirty="0"/>
              <a:t>of</a:t>
            </a:r>
            <a:r>
              <a:rPr lang="zh-CN" altLang="en-US" dirty="0"/>
              <a:t> </a:t>
            </a:r>
            <a:r>
              <a:rPr lang="en-US" altLang="zh-CN" dirty="0"/>
              <a:t>hidden</a:t>
            </a:r>
            <a:r>
              <a:rPr lang="zh-CN" altLang="en-US" dirty="0"/>
              <a:t> </a:t>
            </a:r>
            <a:r>
              <a:rPr lang="en-US" altLang="zh-CN" dirty="0"/>
              <a:t>states</a:t>
            </a:r>
            <a:r>
              <a:rPr lang="zh-CN" altLang="en-US" dirty="0"/>
              <a:t> </a:t>
            </a:r>
            <a:r>
              <a:rPr lang="en-US" altLang="zh-CN" dirty="0"/>
              <a:t>before</a:t>
            </a:r>
            <a:r>
              <a:rPr lang="zh-CN" altLang="en-US" dirty="0"/>
              <a:t> </a:t>
            </a:r>
            <a:r>
              <a:rPr lang="en-US" altLang="zh-CN" dirty="0"/>
              <a:t>“likes”</a:t>
            </a:r>
            <a:endParaRPr lang="en-US" dirty="0"/>
          </a:p>
        </p:txBody>
      </p:sp>
      <p:pic>
        <p:nvPicPr>
          <p:cNvPr id="4" name="Content Placeholder 3">
            <a:extLst>
              <a:ext uri="{FF2B5EF4-FFF2-40B4-BE49-F238E27FC236}">
                <a16:creationId xmlns:a16="http://schemas.microsoft.com/office/drawing/2014/main" id="{2ED39358-59F8-4940-BF6E-1900C20A99A6}"/>
              </a:ext>
            </a:extLst>
          </p:cNvPr>
          <p:cNvPicPr>
            <a:picLocks noGrp="1" noChangeAspect="1"/>
          </p:cNvPicPr>
          <p:nvPr>
            <p:ph idx="1"/>
          </p:nvPr>
        </p:nvPicPr>
        <p:blipFill>
          <a:blip r:embed="rId3"/>
          <a:stretch>
            <a:fillRect/>
          </a:stretch>
        </p:blipFill>
        <p:spPr>
          <a:xfrm>
            <a:off x="2938518" y="2141538"/>
            <a:ext cx="5625988" cy="3649662"/>
          </a:xfrm>
          <a:prstGeom prst="rect">
            <a:avLst/>
          </a:prstGeom>
        </p:spPr>
      </p:pic>
    </p:spTree>
    <p:extLst>
      <p:ext uri="{BB962C8B-B14F-4D97-AF65-F5344CB8AC3E}">
        <p14:creationId xmlns:p14="http://schemas.microsoft.com/office/powerpoint/2010/main" val="1094399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8F47-B2CB-2D42-B7C8-82D08C03DEA0}"/>
              </a:ext>
            </a:extLst>
          </p:cNvPr>
          <p:cNvSpPr>
            <a:spLocks noGrp="1"/>
          </p:cNvSpPr>
          <p:nvPr>
            <p:ph type="title"/>
          </p:nvPr>
        </p:nvSpPr>
        <p:spPr/>
        <p:txBody>
          <a:bodyPr/>
          <a:lstStyle/>
          <a:p>
            <a:r>
              <a:rPr lang="en-US" altLang="zh-CN" dirty="0"/>
              <a:t>Possible</a:t>
            </a:r>
            <a:r>
              <a:rPr lang="zh-CN" altLang="en-US" dirty="0"/>
              <a:t> </a:t>
            </a:r>
            <a:r>
              <a:rPr lang="en-US" altLang="zh-CN" dirty="0"/>
              <a:t>transitions</a:t>
            </a:r>
            <a:r>
              <a:rPr lang="zh-CN" altLang="en-US" dirty="0"/>
              <a:t> </a:t>
            </a:r>
            <a:r>
              <a:rPr lang="en-US" altLang="zh-CN" dirty="0"/>
              <a:t>to</a:t>
            </a:r>
            <a:r>
              <a:rPr lang="zh-CN" altLang="en-US" dirty="0"/>
              <a:t> </a:t>
            </a:r>
            <a:r>
              <a:rPr lang="en-US" altLang="zh-CN" dirty="0" err="1"/>
              <a:t>adj</a:t>
            </a:r>
            <a:r>
              <a:rPr lang="zh-CN" altLang="en-US" dirty="0"/>
              <a:t> </a:t>
            </a:r>
            <a:r>
              <a:rPr lang="en-US" altLang="zh-CN" dirty="0"/>
              <a:t>state</a:t>
            </a:r>
            <a:endParaRPr lang="en-US" dirty="0"/>
          </a:p>
        </p:txBody>
      </p:sp>
      <p:pic>
        <p:nvPicPr>
          <p:cNvPr id="4" name="Content Placeholder 3">
            <a:extLst>
              <a:ext uri="{FF2B5EF4-FFF2-40B4-BE49-F238E27FC236}">
                <a16:creationId xmlns:a16="http://schemas.microsoft.com/office/drawing/2014/main" id="{73161BC3-06FB-FF4C-9593-35737B6B7DFA}"/>
              </a:ext>
            </a:extLst>
          </p:cNvPr>
          <p:cNvPicPr>
            <a:picLocks noGrp="1" noChangeAspect="1"/>
          </p:cNvPicPr>
          <p:nvPr>
            <p:ph idx="1"/>
          </p:nvPr>
        </p:nvPicPr>
        <p:blipFill>
          <a:blip r:embed="rId3"/>
          <a:stretch>
            <a:fillRect/>
          </a:stretch>
        </p:blipFill>
        <p:spPr>
          <a:xfrm>
            <a:off x="2817470" y="2141538"/>
            <a:ext cx="5868084" cy="3649662"/>
          </a:xfrm>
          <a:prstGeom prst="rect">
            <a:avLst/>
          </a:prstGeom>
        </p:spPr>
      </p:pic>
    </p:spTree>
    <p:extLst>
      <p:ext uri="{BB962C8B-B14F-4D97-AF65-F5344CB8AC3E}">
        <p14:creationId xmlns:p14="http://schemas.microsoft.com/office/powerpoint/2010/main" val="1951995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BBF46-BA5C-7846-BEF7-BACA3B6993CF}"/>
              </a:ext>
            </a:extLst>
          </p:cNvPr>
          <p:cNvSpPr>
            <a:spLocks noGrp="1"/>
          </p:cNvSpPr>
          <p:nvPr>
            <p:ph type="title"/>
          </p:nvPr>
        </p:nvSpPr>
        <p:spPr/>
        <p:txBody>
          <a:bodyPr/>
          <a:lstStyle/>
          <a:p>
            <a:r>
              <a:rPr lang="en-US" altLang="zh-CN" dirty="0"/>
              <a:t>The</a:t>
            </a:r>
            <a:r>
              <a:rPr lang="zh-CN" altLang="en-US" dirty="0"/>
              <a:t> </a:t>
            </a:r>
            <a:r>
              <a:rPr lang="en-US" altLang="zh-CN" dirty="0"/>
              <a:t>best</a:t>
            </a:r>
            <a:r>
              <a:rPr lang="zh-CN" altLang="en-US" dirty="0"/>
              <a:t> </a:t>
            </a:r>
            <a:r>
              <a:rPr lang="en-US" altLang="zh-CN" dirty="0"/>
              <a:t>transition</a:t>
            </a:r>
            <a:r>
              <a:rPr lang="zh-CN" altLang="en-US" dirty="0"/>
              <a:t> </a:t>
            </a:r>
            <a:r>
              <a:rPr lang="en-US" altLang="zh-CN" dirty="0"/>
              <a:t>to</a:t>
            </a:r>
            <a:r>
              <a:rPr lang="zh-CN" altLang="en-US" dirty="0"/>
              <a:t> </a:t>
            </a:r>
            <a:r>
              <a:rPr lang="en-US" altLang="zh-CN" dirty="0" err="1"/>
              <a:t>adj</a:t>
            </a:r>
            <a:endParaRPr lang="en-US" dirty="0"/>
          </a:p>
        </p:txBody>
      </p:sp>
      <p:pic>
        <p:nvPicPr>
          <p:cNvPr id="4" name="Content Placeholder 3">
            <a:extLst>
              <a:ext uri="{FF2B5EF4-FFF2-40B4-BE49-F238E27FC236}">
                <a16:creationId xmlns:a16="http://schemas.microsoft.com/office/drawing/2014/main" id="{4D9E835B-D552-EB4D-B239-BADF0D1E01F0}"/>
              </a:ext>
            </a:extLst>
          </p:cNvPr>
          <p:cNvPicPr>
            <a:picLocks noGrp="1" noChangeAspect="1"/>
          </p:cNvPicPr>
          <p:nvPr>
            <p:ph idx="1"/>
          </p:nvPr>
        </p:nvPicPr>
        <p:blipFill>
          <a:blip r:embed="rId3"/>
          <a:stretch>
            <a:fillRect/>
          </a:stretch>
        </p:blipFill>
        <p:spPr>
          <a:xfrm>
            <a:off x="2774157" y="2141538"/>
            <a:ext cx="5954711" cy="3649662"/>
          </a:xfrm>
          <a:prstGeom prst="rect">
            <a:avLst/>
          </a:prstGeom>
        </p:spPr>
      </p:pic>
    </p:spTree>
    <p:extLst>
      <p:ext uri="{BB962C8B-B14F-4D97-AF65-F5344CB8AC3E}">
        <p14:creationId xmlns:p14="http://schemas.microsoft.com/office/powerpoint/2010/main" val="1643055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D2D4-3FA1-DD41-B4DE-C4E0BDA4038D}"/>
              </a:ext>
            </a:extLst>
          </p:cNvPr>
          <p:cNvSpPr>
            <a:spLocks noGrp="1"/>
          </p:cNvSpPr>
          <p:nvPr>
            <p:ph type="title"/>
          </p:nvPr>
        </p:nvSpPr>
        <p:spPr/>
        <p:txBody>
          <a:bodyPr/>
          <a:lstStyle/>
          <a:p>
            <a:r>
              <a:rPr lang="en-US" altLang="zh-CN" dirty="0"/>
              <a:t>Probability</a:t>
            </a:r>
            <a:r>
              <a:rPr lang="zh-CN" altLang="en-US" dirty="0"/>
              <a:t> </a:t>
            </a:r>
            <a:r>
              <a:rPr lang="en-US" altLang="zh-CN" dirty="0"/>
              <a:t>of</a:t>
            </a:r>
            <a:r>
              <a:rPr lang="zh-CN" altLang="en-US" dirty="0"/>
              <a:t> </a:t>
            </a:r>
            <a:r>
              <a:rPr lang="en-US" altLang="zh-CN" dirty="0" err="1"/>
              <a:t>adj</a:t>
            </a:r>
            <a:r>
              <a:rPr lang="zh-CN" altLang="en-US" dirty="0"/>
              <a:t> </a:t>
            </a:r>
            <a:r>
              <a:rPr lang="en-US" altLang="zh-CN" dirty="0"/>
              <a:t>state</a:t>
            </a:r>
            <a:r>
              <a:rPr lang="zh-CN" altLang="en-US" dirty="0"/>
              <a:t> </a:t>
            </a:r>
            <a:r>
              <a:rPr lang="en-US" altLang="zh-CN" dirty="0"/>
              <a:t>given</a:t>
            </a:r>
            <a:r>
              <a:rPr lang="zh-CN" altLang="en-US" dirty="0"/>
              <a:t> </a:t>
            </a:r>
            <a:r>
              <a:rPr lang="en-US" altLang="zh-CN" dirty="0"/>
              <a:t>“likes”</a:t>
            </a:r>
            <a:endParaRPr lang="en-US" dirty="0"/>
          </a:p>
        </p:txBody>
      </p:sp>
      <p:pic>
        <p:nvPicPr>
          <p:cNvPr id="4" name="Content Placeholder 3">
            <a:extLst>
              <a:ext uri="{FF2B5EF4-FFF2-40B4-BE49-F238E27FC236}">
                <a16:creationId xmlns:a16="http://schemas.microsoft.com/office/drawing/2014/main" id="{BC2772BF-5D66-4044-B356-84A489F66CA4}"/>
              </a:ext>
            </a:extLst>
          </p:cNvPr>
          <p:cNvPicPr>
            <a:picLocks noGrp="1" noChangeAspect="1"/>
          </p:cNvPicPr>
          <p:nvPr>
            <p:ph idx="1"/>
          </p:nvPr>
        </p:nvPicPr>
        <p:blipFill>
          <a:blip r:embed="rId3"/>
          <a:stretch>
            <a:fillRect/>
          </a:stretch>
        </p:blipFill>
        <p:spPr>
          <a:xfrm>
            <a:off x="2759083" y="2141538"/>
            <a:ext cx="5984858" cy="3649662"/>
          </a:xfrm>
          <a:prstGeom prst="rect">
            <a:avLst/>
          </a:prstGeom>
        </p:spPr>
      </p:pic>
    </p:spTree>
    <p:extLst>
      <p:ext uri="{BB962C8B-B14F-4D97-AF65-F5344CB8AC3E}">
        <p14:creationId xmlns:p14="http://schemas.microsoft.com/office/powerpoint/2010/main" val="3277143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AA82-A98A-B048-8900-B84EDA5FA027}"/>
              </a:ext>
            </a:extLst>
          </p:cNvPr>
          <p:cNvSpPr>
            <a:spLocks noGrp="1"/>
          </p:cNvSpPr>
          <p:nvPr>
            <p:ph type="title"/>
          </p:nvPr>
        </p:nvSpPr>
        <p:spPr/>
        <p:txBody>
          <a:bodyPr/>
          <a:lstStyle/>
          <a:p>
            <a:r>
              <a:rPr lang="en-US" altLang="zh-CN" dirty="0"/>
              <a:t>Possible</a:t>
            </a:r>
            <a:r>
              <a:rPr lang="zh-CN" altLang="en-US" dirty="0"/>
              <a:t> </a:t>
            </a:r>
            <a:r>
              <a:rPr lang="en-US" altLang="zh-CN" dirty="0"/>
              <a:t>transitions</a:t>
            </a:r>
            <a:r>
              <a:rPr lang="zh-CN" altLang="en-US" dirty="0"/>
              <a:t> </a:t>
            </a:r>
            <a:r>
              <a:rPr lang="en-US" altLang="zh-CN" dirty="0"/>
              <a:t>to</a:t>
            </a:r>
            <a:r>
              <a:rPr lang="zh-CN" altLang="en-US" dirty="0"/>
              <a:t> </a:t>
            </a:r>
            <a:r>
              <a:rPr lang="en-US" altLang="zh-CN" dirty="0"/>
              <a:t>noun</a:t>
            </a:r>
            <a:r>
              <a:rPr lang="zh-CN" altLang="en-US" dirty="0"/>
              <a:t> </a:t>
            </a:r>
            <a:r>
              <a:rPr lang="en-US" altLang="zh-CN" dirty="0"/>
              <a:t>state</a:t>
            </a:r>
            <a:endParaRPr lang="en-US" dirty="0"/>
          </a:p>
        </p:txBody>
      </p:sp>
      <p:pic>
        <p:nvPicPr>
          <p:cNvPr id="4" name="Content Placeholder 3">
            <a:extLst>
              <a:ext uri="{FF2B5EF4-FFF2-40B4-BE49-F238E27FC236}">
                <a16:creationId xmlns:a16="http://schemas.microsoft.com/office/drawing/2014/main" id="{896ED8EA-E1BE-2044-A7DA-3A0613990772}"/>
              </a:ext>
            </a:extLst>
          </p:cNvPr>
          <p:cNvPicPr>
            <a:picLocks noGrp="1" noChangeAspect="1"/>
          </p:cNvPicPr>
          <p:nvPr>
            <p:ph idx="1"/>
          </p:nvPr>
        </p:nvPicPr>
        <p:blipFill>
          <a:blip r:embed="rId2"/>
          <a:stretch>
            <a:fillRect/>
          </a:stretch>
        </p:blipFill>
        <p:spPr>
          <a:xfrm>
            <a:off x="2828169" y="2141538"/>
            <a:ext cx="5846686" cy="3649662"/>
          </a:xfrm>
          <a:prstGeom prst="rect">
            <a:avLst/>
          </a:prstGeom>
        </p:spPr>
      </p:pic>
    </p:spTree>
    <p:extLst>
      <p:ext uri="{BB962C8B-B14F-4D97-AF65-F5344CB8AC3E}">
        <p14:creationId xmlns:p14="http://schemas.microsoft.com/office/powerpoint/2010/main" val="3589736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8447-BD7A-9745-B195-828915A6C3E2}"/>
              </a:ext>
            </a:extLst>
          </p:cNvPr>
          <p:cNvSpPr>
            <a:spLocks noGrp="1"/>
          </p:cNvSpPr>
          <p:nvPr>
            <p:ph type="title"/>
          </p:nvPr>
        </p:nvSpPr>
        <p:spPr/>
        <p:txBody>
          <a:bodyPr/>
          <a:lstStyle/>
          <a:p>
            <a:r>
              <a:rPr lang="en-US" altLang="zh-CN" dirty="0"/>
              <a:t>The</a:t>
            </a:r>
            <a:r>
              <a:rPr lang="zh-CN" altLang="en-US" dirty="0"/>
              <a:t> </a:t>
            </a:r>
            <a:r>
              <a:rPr lang="en-US" altLang="zh-CN" dirty="0"/>
              <a:t>best</a:t>
            </a:r>
            <a:r>
              <a:rPr lang="zh-CN" altLang="en-US" dirty="0"/>
              <a:t> </a:t>
            </a:r>
            <a:r>
              <a:rPr lang="en-US" altLang="zh-CN" dirty="0"/>
              <a:t>transition</a:t>
            </a:r>
            <a:r>
              <a:rPr lang="zh-CN" altLang="en-US" dirty="0"/>
              <a:t> </a:t>
            </a:r>
            <a:r>
              <a:rPr lang="en-US" altLang="zh-CN" dirty="0"/>
              <a:t>to</a:t>
            </a:r>
            <a:r>
              <a:rPr lang="zh-CN" altLang="en-US" dirty="0"/>
              <a:t> </a:t>
            </a:r>
            <a:r>
              <a:rPr lang="en-US" altLang="zh-CN" dirty="0"/>
              <a:t>noun</a:t>
            </a:r>
            <a:endParaRPr lang="en-US" dirty="0"/>
          </a:p>
        </p:txBody>
      </p:sp>
      <p:pic>
        <p:nvPicPr>
          <p:cNvPr id="4" name="Content Placeholder 3">
            <a:extLst>
              <a:ext uri="{FF2B5EF4-FFF2-40B4-BE49-F238E27FC236}">
                <a16:creationId xmlns:a16="http://schemas.microsoft.com/office/drawing/2014/main" id="{51145AFD-6AA2-3049-B725-EF9ECC1697C9}"/>
              </a:ext>
            </a:extLst>
          </p:cNvPr>
          <p:cNvPicPr>
            <a:picLocks noGrp="1" noChangeAspect="1"/>
          </p:cNvPicPr>
          <p:nvPr>
            <p:ph idx="1"/>
          </p:nvPr>
        </p:nvPicPr>
        <p:blipFill>
          <a:blip r:embed="rId2"/>
          <a:stretch>
            <a:fillRect/>
          </a:stretch>
        </p:blipFill>
        <p:spPr>
          <a:xfrm>
            <a:off x="2865646" y="2141538"/>
            <a:ext cx="5771733" cy="3649662"/>
          </a:xfrm>
          <a:prstGeom prst="rect">
            <a:avLst/>
          </a:prstGeom>
        </p:spPr>
      </p:pic>
    </p:spTree>
    <p:extLst>
      <p:ext uri="{BB962C8B-B14F-4D97-AF65-F5344CB8AC3E}">
        <p14:creationId xmlns:p14="http://schemas.microsoft.com/office/powerpoint/2010/main" val="2757672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AD3B-80CC-DE4D-8855-50FF35C64E10}"/>
              </a:ext>
            </a:extLst>
          </p:cNvPr>
          <p:cNvSpPr>
            <a:spLocks noGrp="1"/>
          </p:cNvSpPr>
          <p:nvPr>
            <p:ph type="title"/>
          </p:nvPr>
        </p:nvSpPr>
        <p:spPr/>
        <p:txBody>
          <a:bodyPr/>
          <a:lstStyle/>
          <a:p>
            <a:r>
              <a:rPr lang="en-US" dirty="0"/>
              <a:t>Probability of NOUN state given “likes”</a:t>
            </a:r>
          </a:p>
        </p:txBody>
      </p:sp>
      <p:pic>
        <p:nvPicPr>
          <p:cNvPr id="4" name="Content Placeholder 3">
            <a:extLst>
              <a:ext uri="{FF2B5EF4-FFF2-40B4-BE49-F238E27FC236}">
                <a16:creationId xmlns:a16="http://schemas.microsoft.com/office/drawing/2014/main" id="{D997E64D-4FEF-F644-8DE7-4DDE57E7558F}"/>
              </a:ext>
            </a:extLst>
          </p:cNvPr>
          <p:cNvPicPr>
            <a:picLocks noGrp="1" noChangeAspect="1"/>
          </p:cNvPicPr>
          <p:nvPr>
            <p:ph idx="1"/>
          </p:nvPr>
        </p:nvPicPr>
        <p:blipFill>
          <a:blip r:embed="rId2"/>
          <a:stretch>
            <a:fillRect/>
          </a:stretch>
        </p:blipFill>
        <p:spPr>
          <a:xfrm>
            <a:off x="2734255" y="2141538"/>
            <a:ext cx="6034514" cy="3649662"/>
          </a:xfrm>
          <a:prstGeom prst="rect">
            <a:avLst/>
          </a:prstGeom>
        </p:spPr>
      </p:pic>
    </p:spTree>
    <p:extLst>
      <p:ext uri="{BB962C8B-B14F-4D97-AF65-F5344CB8AC3E}">
        <p14:creationId xmlns:p14="http://schemas.microsoft.com/office/powerpoint/2010/main" val="2763878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EC9C-2A92-EB48-9536-C51E1B3B9A2F}"/>
              </a:ext>
            </a:extLst>
          </p:cNvPr>
          <p:cNvSpPr>
            <a:spLocks noGrp="1"/>
          </p:cNvSpPr>
          <p:nvPr>
            <p:ph type="title"/>
          </p:nvPr>
        </p:nvSpPr>
        <p:spPr/>
        <p:txBody>
          <a:bodyPr/>
          <a:lstStyle/>
          <a:p>
            <a:r>
              <a:rPr lang="en-US" dirty="0"/>
              <a:t>Where do we need LM?</a:t>
            </a:r>
          </a:p>
        </p:txBody>
      </p:sp>
      <p:sp>
        <p:nvSpPr>
          <p:cNvPr id="3" name="Content Placeholder 2">
            <a:extLst>
              <a:ext uri="{FF2B5EF4-FFF2-40B4-BE49-F238E27FC236}">
                <a16:creationId xmlns:a16="http://schemas.microsoft.com/office/drawing/2014/main" id="{FFF39BD2-2FB1-054D-BC72-194CC44D55CB}"/>
              </a:ext>
            </a:extLst>
          </p:cNvPr>
          <p:cNvSpPr>
            <a:spLocks noGrp="1"/>
          </p:cNvSpPr>
          <p:nvPr>
            <p:ph idx="1"/>
          </p:nvPr>
        </p:nvSpPr>
        <p:spPr/>
        <p:txBody>
          <a:bodyPr/>
          <a:lstStyle/>
          <a:p>
            <a:r>
              <a:rPr lang="en-US" dirty="0"/>
              <a:t>Suggestions in massagers</a:t>
            </a:r>
          </a:p>
          <a:p>
            <a:r>
              <a:rPr lang="en-US" dirty="0"/>
              <a:t>Spelling correction</a:t>
            </a:r>
          </a:p>
          <a:p>
            <a:r>
              <a:rPr lang="en-US" dirty="0"/>
              <a:t>Machine translation</a:t>
            </a:r>
          </a:p>
          <a:p>
            <a:r>
              <a:rPr lang="en-US" dirty="0"/>
              <a:t>Speech recognition</a:t>
            </a:r>
          </a:p>
          <a:p>
            <a:r>
              <a:rPr lang="en-US" dirty="0"/>
              <a:t>Handwriting recognition</a:t>
            </a:r>
          </a:p>
          <a:p>
            <a:r>
              <a:rPr lang="en-US" dirty="0"/>
              <a:t>…</a:t>
            </a:r>
          </a:p>
        </p:txBody>
      </p:sp>
    </p:spTree>
    <p:extLst>
      <p:ext uri="{BB962C8B-B14F-4D97-AF65-F5344CB8AC3E}">
        <p14:creationId xmlns:p14="http://schemas.microsoft.com/office/powerpoint/2010/main" val="3691002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4DD8-7598-4347-8284-8DFCA96620F5}"/>
              </a:ext>
            </a:extLst>
          </p:cNvPr>
          <p:cNvSpPr>
            <a:spLocks noGrp="1"/>
          </p:cNvSpPr>
          <p:nvPr>
            <p:ph type="title"/>
          </p:nvPr>
        </p:nvSpPr>
        <p:spPr/>
        <p:txBody>
          <a:bodyPr/>
          <a:lstStyle/>
          <a:p>
            <a:r>
              <a:rPr lang="en-US" dirty="0"/>
              <a:t>Possible transitions to VERB state</a:t>
            </a:r>
          </a:p>
        </p:txBody>
      </p:sp>
      <p:pic>
        <p:nvPicPr>
          <p:cNvPr id="4" name="Content Placeholder 3">
            <a:extLst>
              <a:ext uri="{FF2B5EF4-FFF2-40B4-BE49-F238E27FC236}">
                <a16:creationId xmlns:a16="http://schemas.microsoft.com/office/drawing/2014/main" id="{7A9AD0E0-793D-B04F-A2ED-E62639E4CBBE}"/>
              </a:ext>
            </a:extLst>
          </p:cNvPr>
          <p:cNvPicPr>
            <a:picLocks noGrp="1" noChangeAspect="1"/>
          </p:cNvPicPr>
          <p:nvPr>
            <p:ph idx="1"/>
          </p:nvPr>
        </p:nvPicPr>
        <p:blipFill>
          <a:blip r:embed="rId2"/>
          <a:stretch>
            <a:fillRect/>
          </a:stretch>
        </p:blipFill>
        <p:spPr>
          <a:xfrm>
            <a:off x="2687174" y="2141538"/>
            <a:ext cx="6128677" cy="3649662"/>
          </a:xfrm>
          <a:prstGeom prst="rect">
            <a:avLst/>
          </a:prstGeom>
        </p:spPr>
      </p:pic>
    </p:spTree>
    <p:extLst>
      <p:ext uri="{BB962C8B-B14F-4D97-AF65-F5344CB8AC3E}">
        <p14:creationId xmlns:p14="http://schemas.microsoft.com/office/powerpoint/2010/main" val="1618576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6A04-51D1-2649-B63F-86C1DFE1236F}"/>
              </a:ext>
            </a:extLst>
          </p:cNvPr>
          <p:cNvSpPr>
            <a:spLocks noGrp="1"/>
          </p:cNvSpPr>
          <p:nvPr>
            <p:ph type="title"/>
          </p:nvPr>
        </p:nvSpPr>
        <p:spPr/>
        <p:txBody>
          <a:bodyPr/>
          <a:lstStyle/>
          <a:p>
            <a:r>
              <a:rPr lang="en-US" dirty="0"/>
              <a:t>The best transition to VERB</a:t>
            </a:r>
          </a:p>
        </p:txBody>
      </p:sp>
      <p:pic>
        <p:nvPicPr>
          <p:cNvPr id="4" name="Content Placeholder 3">
            <a:extLst>
              <a:ext uri="{FF2B5EF4-FFF2-40B4-BE49-F238E27FC236}">
                <a16:creationId xmlns:a16="http://schemas.microsoft.com/office/drawing/2014/main" id="{56BC5E50-5AE5-AD47-9A75-F836443CF587}"/>
              </a:ext>
            </a:extLst>
          </p:cNvPr>
          <p:cNvPicPr>
            <a:picLocks noGrp="1" noChangeAspect="1"/>
          </p:cNvPicPr>
          <p:nvPr>
            <p:ph idx="1"/>
          </p:nvPr>
        </p:nvPicPr>
        <p:blipFill>
          <a:blip r:embed="rId2"/>
          <a:stretch>
            <a:fillRect/>
          </a:stretch>
        </p:blipFill>
        <p:spPr>
          <a:xfrm>
            <a:off x="2724303" y="2141538"/>
            <a:ext cx="6054418" cy="3649662"/>
          </a:xfrm>
          <a:prstGeom prst="rect">
            <a:avLst/>
          </a:prstGeom>
        </p:spPr>
      </p:pic>
    </p:spTree>
    <p:extLst>
      <p:ext uri="{BB962C8B-B14F-4D97-AF65-F5344CB8AC3E}">
        <p14:creationId xmlns:p14="http://schemas.microsoft.com/office/powerpoint/2010/main" val="1212020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B577-8FF2-F948-B6AC-7AC46EDF7502}"/>
              </a:ext>
            </a:extLst>
          </p:cNvPr>
          <p:cNvSpPr>
            <a:spLocks noGrp="1"/>
          </p:cNvSpPr>
          <p:nvPr>
            <p:ph type="title"/>
          </p:nvPr>
        </p:nvSpPr>
        <p:spPr/>
        <p:txBody>
          <a:bodyPr/>
          <a:lstStyle/>
          <a:p>
            <a:r>
              <a:rPr lang="en-US" dirty="0"/>
              <a:t>Probability of VERB state given “likes”</a:t>
            </a:r>
          </a:p>
        </p:txBody>
      </p:sp>
      <p:pic>
        <p:nvPicPr>
          <p:cNvPr id="5" name="Content Placeholder 4">
            <a:extLst>
              <a:ext uri="{FF2B5EF4-FFF2-40B4-BE49-F238E27FC236}">
                <a16:creationId xmlns:a16="http://schemas.microsoft.com/office/drawing/2014/main" id="{05B56C74-D1BF-E744-AD7C-4C165BB45F6C}"/>
              </a:ext>
            </a:extLst>
          </p:cNvPr>
          <p:cNvPicPr>
            <a:picLocks noGrp="1" noChangeAspect="1"/>
          </p:cNvPicPr>
          <p:nvPr>
            <p:ph idx="1"/>
          </p:nvPr>
        </p:nvPicPr>
        <p:blipFill>
          <a:blip r:embed="rId2"/>
          <a:stretch>
            <a:fillRect/>
          </a:stretch>
        </p:blipFill>
        <p:spPr>
          <a:xfrm>
            <a:off x="2623231" y="2141538"/>
            <a:ext cx="6256563" cy="3649662"/>
          </a:xfrm>
          <a:prstGeom prst="rect">
            <a:avLst/>
          </a:prstGeom>
        </p:spPr>
      </p:pic>
    </p:spTree>
    <p:extLst>
      <p:ext uri="{BB962C8B-B14F-4D97-AF65-F5344CB8AC3E}">
        <p14:creationId xmlns:p14="http://schemas.microsoft.com/office/powerpoint/2010/main" val="1895691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61F3-9BCB-FC42-8675-198144D104B6}"/>
              </a:ext>
            </a:extLst>
          </p:cNvPr>
          <p:cNvSpPr>
            <a:spLocks noGrp="1"/>
          </p:cNvSpPr>
          <p:nvPr>
            <p:ph type="title"/>
          </p:nvPr>
        </p:nvSpPr>
        <p:spPr/>
        <p:txBody>
          <a:bodyPr/>
          <a:lstStyle/>
          <a:p>
            <a:r>
              <a:rPr lang="en-US" dirty="0"/>
              <a:t>Probabilities of hidden states after “likes”</a:t>
            </a:r>
          </a:p>
        </p:txBody>
      </p:sp>
      <p:pic>
        <p:nvPicPr>
          <p:cNvPr id="4" name="Content Placeholder 3">
            <a:extLst>
              <a:ext uri="{FF2B5EF4-FFF2-40B4-BE49-F238E27FC236}">
                <a16:creationId xmlns:a16="http://schemas.microsoft.com/office/drawing/2014/main" id="{044B586E-9C5F-2440-84DC-971D00FBBBE8}"/>
              </a:ext>
            </a:extLst>
          </p:cNvPr>
          <p:cNvPicPr>
            <a:picLocks noGrp="1" noChangeAspect="1"/>
          </p:cNvPicPr>
          <p:nvPr>
            <p:ph idx="1"/>
          </p:nvPr>
        </p:nvPicPr>
        <p:blipFill>
          <a:blip r:embed="rId2"/>
          <a:stretch>
            <a:fillRect/>
          </a:stretch>
        </p:blipFill>
        <p:spPr>
          <a:xfrm>
            <a:off x="2756326" y="2141538"/>
            <a:ext cx="5990373" cy="3649662"/>
          </a:xfrm>
          <a:prstGeom prst="rect">
            <a:avLst/>
          </a:prstGeom>
        </p:spPr>
      </p:pic>
    </p:spTree>
    <p:extLst>
      <p:ext uri="{BB962C8B-B14F-4D97-AF65-F5344CB8AC3E}">
        <p14:creationId xmlns:p14="http://schemas.microsoft.com/office/powerpoint/2010/main" val="1345751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38FEB-0D84-C949-BB38-4528BCAE12E3}"/>
              </a:ext>
            </a:extLst>
          </p:cNvPr>
          <p:cNvSpPr>
            <a:spLocks noGrp="1"/>
          </p:cNvSpPr>
          <p:nvPr>
            <p:ph type="title"/>
          </p:nvPr>
        </p:nvSpPr>
        <p:spPr/>
        <p:txBody>
          <a:bodyPr/>
          <a:lstStyle/>
          <a:p>
            <a:r>
              <a:rPr lang="en-US" dirty="0"/>
              <a:t>Remember the best transitions!</a:t>
            </a:r>
          </a:p>
        </p:txBody>
      </p:sp>
      <p:pic>
        <p:nvPicPr>
          <p:cNvPr id="4" name="Content Placeholder 3">
            <a:extLst>
              <a:ext uri="{FF2B5EF4-FFF2-40B4-BE49-F238E27FC236}">
                <a16:creationId xmlns:a16="http://schemas.microsoft.com/office/drawing/2014/main" id="{F512D8AB-2748-904C-89A1-60569DA84070}"/>
              </a:ext>
            </a:extLst>
          </p:cNvPr>
          <p:cNvPicPr>
            <a:picLocks noGrp="1" noChangeAspect="1"/>
          </p:cNvPicPr>
          <p:nvPr>
            <p:ph idx="1"/>
          </p:nvPr>
        </p:nvPicPr>
        <p:blipFill>
          <a:blip r:embed="rId2"/>
          <a:stretch>
            <a:fillRect/>
          </a:stretch>
        </p:blipFill>
        <p:spPr>
          <a:xfrm>
            <a:off x="2681411" y="2141538"/>
            <a:ext cx="6140203" cy="3649662"/>
          </a:xfrm>
          <a:prstGeom prst="rect">
            <a:avLst/>
          </a:prstGeom>
        </p:spPr>
      </p:pic>
    </p:spTree>
    <p:extLst>
      <p:ext uri="{BB962C8B-B14F-4D97-AF65-F5344CB8AC3E}">
        <p14:creationId xmlns:p14="http://schemas.microsoft.com/office/powerpoint/2010/main" val="1585469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73EA-7E24-1349-9B42-B428ABA045F3}"/>
              </a:ext>
            </a:extLst>
          </p:cNvPr>
          <p:cNvSpPr>
            <a:spLocks noGrp="1"/>
          </p:cNvSpPr>
          <p:nvPr>
            <p:ph type="title"/>
          </p:nvPr>
        </p:nvSpPr>
        <p:spPr/>
        <p:txBody>
          <a:bodyPr/>
          <a:lstStyle/>
          <a:p>
            <a:r>
              <a:rPr lang="en-US" dirty="0" err="1"/>
              <a:t>Backtrace</a:t>
            </a:r>
            <a:endParaRPr lang="en-US" dirty="0"/>
          </a:p>
        </p:txBody>
      </p:sp>
      <p:pic>
        <p:nvPicPr>
          <p:cNvPr id="4" name="Content Placeholder 3">
            <a:extLst>
              <a:ext uri="{FF2B5EF4-FFF2-40B4-BE49-F238E27FC236}">
                <a16:creationId xmlns:a16="http://schemas.microsoft.com/office/drawing/2014/main" id="{A639375B-3CB6-3F41-B7D1-298D2245DBAD}"/>
              </a:ext>
            </a:extLst>
          </p:cNvPr>
          <p:cNvPicPr>
            <a:picLocks noGrp="1" noChangeAspect="1"/>
          </p:cNvPicPr>
          <p:nvPr>
            <p:ph idx="1"/>
          </p:nvPr>
        </p:nvPicPr>
        <p:blipFill>
          <a:blip r:embed="rId2"/>
          <a:stretch>
            <a:fillRect/>
          </a:stretch>
        </p:blipFill>
        <p:spPr>
          <a:xfrm>
            <a:off x="3062288" y="2141538"/>
            <a:ext cx="5378449" cy="3649662"/>
          </a:xfrm>
          <a:prstGeom prst="rect">
            <a:avLst/>
          </a:prstGeom>
        </p:spPr>
      </p:pic>
    </p:spTree>
    <p:extLst>
      <p:ext uri="{BB962C8B-B14F-4D97-AF65-F5344CB8AC3E}">
        <p14:creationId xmlns:p14="http://schemas.microsoft.com/office/powerpoint/2010/main" val="296481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4B40-37E3-4C4A-ABF9-391EA1616504}"/>
              </a:ext>
            </a:extLst>
          </p:cNvPr>
          <p:cNvSpPr>
            <a:spLocks noGrp="1"/>
          </p:cNvSpPr>
          <p:nvPr>
            <p:ph type="title"/>
          </p:nvPr>
        </p:nvSpPr>
        <p:spPr/>
        <p:txBody>
          <a:bodyPr/>
          <a:lstStyle/>
          <a:p>
            <a:r>
              <a:rPr lang="en-US" altLang="zh-CN" dirty="0" err="1"/>
              <a:t>backtrace</a:t>
            </a:r>
            <a:endParaRPr lang="en-US" dirty="0"/>
          </a:p>
        </p:txBody>
      </p:sp>
      <p:pic>
        <p:nvPicPr>
          <p:cNvPr id="4" name="Content Placeholder 3">
            <a:extLst>
              <a:ext uri="{FF2B5EF4-FFF2-40B4-BE49-F238E27FC236}">
                <a16:creationId xmlns:a16="http://schemas.microsoft.com/office/drawing/2014/main" id="{62F5ED0F-FFDE-7749-B6FB-703423552A60}"/>
              </a:ext>
            </a:extLst>
          </p:cNvPr>
          <p:cNvPicPr>
            <a:picLocks noGrp="1" noChangeAspect="1"/>
          </p:cNvPicPr>
          <p:nvPr>
            <p:ph idx="1"/>
          </p:nvPr>
        </p:nvPicPr>
        <p:blipFill>
          <a:blip r:embed="rId2"/>
          <a:stretch>
            <a:fillRect/>
          </a:stretch>
        </p:blipFill>
        <p:spPr>
          <a:xfrm>
            <a:off x="3110920" y="2141538"/>
            <a:ext cx="5281184" cy="3649662"/>
          </a:xfrm>
          <a:prstGeom prst="rect">
            <a:avLst/>
          </a:prstGeom>
        </p:spPr>
      </p:pic>
    </p:spTree>
    <p:extLst>
      <p:ext uri="{BB962C8B-B14F-4D97-AF65-F5344CB8AC3E}">
        <p14:creationId xmlns:p14="http://schemas.microsoft.com/office/powerpoint/2010/main" val="21985750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E845-DA7A-FC4E-94C4-1AA9BCCD043C}"/>
              </a:ext>
            </a:extLst>
          </p:cNvPr>
          <p:cNvSpPr>
            <a:spLocks noGrp="1"/>
          </p:cNvSpPr>
          <p:nvPr>
            <p:ph type="title"/>
          </p:nvPr>
        </p:nvSpPr>
        <p:spPr/>
        <p:txBody>
          <a:bodyPr/>
          <a:lstStyle/>
          <a:p>
            <a:r>
              <a:rPr lang="en-US" altLang="zh-CN" dirty="0" err="1"/>
              <a:t>backtrace</a:t>
            </a:r>
            <a:endParaRPr lang="en-US" dirty="0"/>
          </a:p>
        </p:txBody>
      </p:sp>
      <p:pic>
        <p:nvPicPr>
          <p:cNvPr id="4" name="Content Placeholder 3">
            <a:extLst>
              <a:ext uri="{FF2B5EF4-FFF2-40B4-BE49-F238E27FC236}">
                <a16:creationId xmlns:a16="http://schemas.microsoft.com/office/drawing/2014/main" id="{60CB344B-2F4C-7E40-AE4E-516EDE06594A}"/>
              </a:ext>
            </a:extLst>
          </p:cNvPr>
          <p:cNvPicPr>
            <a:picLocks noGrp="1" noChangeAspect="1"/>
          </p:cNvPicPr>
          <p:nvPr>
            <p:ph idx="1"/>
          </p:nvPr>
        </p:nvPicPr>
        <p:blipFill>
          <a:blip r:embed="rId2"/>
          <a:stretch>
            <a:fillRect/>
          </a:stretch>
        </p:blipFill>
        <p:spPr>
          <a:xfrm>
            <a:off x="3129499" y="2141538"/>
            <a:ext cx="5244027" cy="3649662"/>
          </a:xfrm>
          <a:prstGeom prst="rect">
            <a:avLst/>
          </a:prstGeom>
        </p:spPr>
      </p:pic>
    </p:spTree>
    <p:extLst>
      <p:ext uri="{BB962C8B-B14F-4D97-AF65-F5344CB8AC3E}">
        <p14:creationId xmlns:p14="http://schemas.microsoft.com/office/powerpoint/2010/main" val="734304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C99A-0B07-A145-B4B1-6F8A5FC60575}"/>
              </a:ext>
            </a:extLst>
          </p:cNvPr>
          <p:cNvSpPr>
            <a:spLocks noGrp="1"/>
          </p:cNvSpPr>
          <p:nvPr>
            <p:ph type="title"/>
          </p:nvPr>
        </p:nvSpPr>
        <p:spPr/>
        <p:txBody>
          <a:bodyPr/>
          <a:lstStyle/>
          <a:p>
            <a:r>
              <a:rPr lang="en-US" altLang="zh-CN" dirty="0" err="1"/>
              <a:t>backtrace</a:t>
            </a:r>
            <a:endParaRPr lang="en-US" dirty="0"/>
          </a:p>
        </p:txBody>
      </p:sp>
      <p:pic>
        <p:nvPicPr>
          <p:cNvPr id="4" name="Content Placeholder 3">
            <a:extLst>
              <a:ext uri="{FF2B5EF4-FFF2-40B4-BE49-F238E27FC236}">
                <a16:creationId xmlns:a16="http://schemas.microsoft.com/office/drawing/2014/main" id="{A085D7C9-C807-B24A-92D8-F3878DAFEE2D}"/>
              </a:ext>
            </a:extLst>
          </p:cNvPr>
          <p:cNvPicPr>
            <a:picLocks noGrp="1" noChangeAspect="1"/>
          </p:cNvPicPr>
          <p:nvPr>
            <p:ph idx="1"/>
          </p:nvPr>
        </p:nvPicPr>
        <p:blipFill>
          <a:blip r:embed="rId2"/>
          <a:stretch>
            <a:fillRect/>
          </a:stretch>
        </p:blipFill>
        <p:spPr>
          <a:xfrm>
            <a:off x="3042602" y="2141538"/>
            <a:ext cx="5417821" cy="3649662"/>
          </a:xfrm>
          <a:prstGeom prst="rect">
            <a:avLst/>
          </a:prstGeom>
        </p:spPr>
      </p:pic>
    </p:spTree>
    <p:extLst>
      <p:ext uri="{BB962C8B-B14F-4D97-AF65-F5344CB8AC3E}">
        <p14:creationId xmlns:p14="http://schemas.microsoft.com/office/powerpoint/2010/main" val="997357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F09F-462C-D043-BAD5-EF990C47A93B}"/>
              </a:ext>
            </a:extLst>
          </p:cNvPr>
          <p:cNvSpPr>
            <a:spLocks noGrp="1"/>
          </p:cNvSpPr>
          <p:nvPr>
            <p:ph type="title"/>
          </p:nvPr>
        </p:nvSpPr>
        <p:spPr/>
        <p:txBody>
          <a:bodyPr/>
          <a:lstStyle/>
          <a:p>
            <a:r>
              <a:rPr lang="en-US" altLang="zh-CN" dirty="0" err="1"/>
              <a:t>backtrace</a:t>
            </a:r>
            <a:endParaRPr lang="en-US" dirty="0"/>
          </a:p>
        </p:txBody>
      </p:sp>
      <p:pic>
        <p:nvPicPr>
          <p:cNvPr id="4" name="Content Placeholder 3">
            <a:extLst>
              <a:ext uri="{FF2B5EF4-FFF2-40B4-BE49-F238E27FC236}">
                <a16:creationId xmlns:a16="http://schemas.microsoft.com/office/drawing/2014/main" id="{CD7815CA-1798-6F44-801E-CD6990B542AC}"/>
              </a:ext>
            </a:extLst>
          </p:cNvPr>
          <p:cNvPicPr>
            <a:picLocks noGrp="1" noChangeAspect="1"/>
          </p:cNvPicPr>
          <p:nvPr>
            <p:ph idx="1"/>
          </p:nvPr>
        </p:nvPicPr>
        <p:blipFill>
          <a:blip r:embed="rId2"/>
          <a:stretch>
            <a:fillRect/>
          </a:stretch>
        </p:blipFill>
        <p:spPr>
          <a:xfrm>
            <a:off x="2949366" y="2141538"/>
            <a:ext cx="5604292" cy="3649662"/>
          </a:xfrm>
          <a:prstGeom prst="rect">
            <a:avLst/>
          </a:prstGeom>
        </p:spPr>
      </p:pic>
    </p:spTree>
    <p:extLst>
      <p:ext uri="{BB962C8B-B14F-4D97-AF65-F5344CB8AC3E}">
        <p14:creationId xmlns:p14="http://schemas.microsoft.com/office/powerpoint/2010/main" val="3037603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A0E1-5CE1-3D48-9A76-36FD7DF5172F}"/>
              </a:ext>
            </a:extLst>
          </p:cNvPr>
          <p:cNvSpPr>
            <a:spLocks noGrp="1"/>
          </p:cNvSpPr>
          <p:nvPr>
            <p:ph type="title"/>
          </p:nvPr>
        </p:nvSpPr>
        <p:spPr/>
        <p:txBody>
          <a:bodyPr/>
          <a:lstStyle/>
          <a:p>
            <a:r>
              <a:rPr lang="en-US" dirty="0"/>
              <a:t>Let’s do some math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DC862D-ADA1-0F4C-B2C2-CBC6667155C9}"/>
                  </a:ext>
                </a:extLst>
              </p:cNvPr>
              <p:cNvSpPr>
                <a:spLocks noGrp="1"/>
              </p:cNvSpPr>
              <p:nvPr>
                <p:ph idx="1"/>
              </p:nvPr>
            </p:nvSpPr>
            <p:spPr/>
            <p:txBody>
              <a:bodyPr/>
              <a:lstStyle/>
              <a:p>
                <a:r>
                  <a:rPr lang="en-US" dirty="0"/>
                  <a:t>Predict probability of a sequence of words</a:t>
                </a:r>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a14:m>
                <a:endParaRPr lang="en-US" dirty="0"/>
              </a:p>
              <a:p>
                <a:pPr lvl="1"/>
                <a:r>
                  <a:rPr lang="en-US" dirty="0"/>
                  <a:t>Chain rule:</a:t>
                </a:r>
              </a:p>
              <a:p>
                <a:pPr lvl="2"/>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Markov assumption</a:t>
                </a:r>
              </a:p>
              <a:p>
                <a:pPr lvl="2"/>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DCDC862D-ADA1-0F4C-B2C2-CBC6667155C9}"/>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3593611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3FE8-156C-C547-AD29-23251E278204}"/>
              </a:ext>
            </a:extLst>
          </p:cNvPr>
          <p:cNvSpPr>
            <a:spLocks noGrp="1"/>
          </p:cNvSpPr>
          <p:nvPr>
            <p:ph type="title"/>
          </p:nvPr>
        </p:nvSpPr>
        <p:spPr/>
        <p:txBody>
          <a:bodyPr/>
          <a:lstStyle/>
          <a:p>
            <a:r>
              <a:rPr lang="en-US" altLang="zh-CN" dirty="0"/>
              <a:t>Viterbi</a:t>
            </a:r>
            <a:r>
              <a:rPr lang="zh-CN" altLang="en-US" dirty="0"/>
              <a:t> </a:t>
            </a:r>
            <a:r>
              <a:rPr lang="en-US" altLang="zh-CN" dirty="0"/>
              <a:t>algorithm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88616C-10F6-F848-9D70-E8591C2574E3}"/>
                  </a:ext>
                </a:extLst>
              </p:cNvPr>
              <p:cNvSpPr>
                <a:spLocks noGrp="1"/>
              </p:cNvSpPr>
              <p:nvPr>
                <p:ph idx="1"/>
              </p:nvPr>
            </p:nvSpPr>
            <p:spPr/>
            <p:txBody>
              <a:bodyPr/>
              <a:lstStyle/>
              <a:p>
                <a:r>
                  <a:rPr lang="en-US" altLang="zh-CN" b="1" dirty="0"/>
                  <a:t>Input</a:t>
                </a:r>
                <a:r>
                  <a:rPr lang="zh-CN" altLang="en-US" b="1" dirty="0"/>
                  <a:t> </a:t>
                </a:r>
                <a:r>
                  <a:rPr lang="en-US" altLang="zh-CN" b="1" dirty="0"/>
                  <a:t>:</a:t>
                </a:r>
                <a:r>
                  <a:rPr lang="zh-CN" altLang="en-US" b="1" dirty="0"/>
                  <a:t> </a:t>
                </a:r>
                <a:r>
                  <a:rPr lang="en-US" altLang="zh-CN" dirty="0"/>
                  <a:t>observations</a:t>
                </a:r>
                <a:r>
                  <a:rPr lang="zh-CN" altLang="en-US" dirty="0"/>
                  <a:t> </a:t>
                </a:r>
                <a:r>
                  <a:rPr lang="en-US" altLang="zh-CN" dirty="0"/>
                  <a:t>of</a:t>
                </a:r>
                <a:r>
                  <a:rPr lang="zh-CN" altLang="en-US" dirty="0"/>
                  <a:t> </a:t>
                </a:r>
                <a:r>
                  <a:rPr lang="en-US" altLang="zh-CN" dirty="0"/>
                  <a:t>length</a:t>
                </a:r>
                <a:r>
                  <a:rPr lang="zh-CN" altLang="en-US" dirty="0"/>
                  <a:t> </a:t>
                </a:r>
                <a14:m>
                  <m:oMath xmlns:m="http://schemas.openxmlformats.org/officeDocument/2006/math">
                    <m:r>
                      <a:rPr lang="en-US" altLang="zh-CN" b="0" i="1" smtClean="0">
                        <a:latin typeface="Cambria Math" panose="02040503050406030204" pitchFamily="18" charset="0"/>
                      </a:rPr>
                      <m:t>𝑇</m:t>
                    </m:r>
                  </m:oMath>
                </a14:m>
                <a:r>
                  <a:rPr lang="en-US" altLang="zh-CN" b="1" dirty="0"/>
                  <a:t>,</a:t>
                </a:r>
                <a:r>
                  <a:rPr lang="zh-CN" altLang="en-US" b="1" dirty="0"/>
                  <a:t> </a:t>
                </a:r>
                <a:r>
                  <a:rPr lang="en-US" altLang="zh-CN" dirty="0"/>
                  <a:t>state-graph</a:t>
                </a:r>
                <a:r>
                  <a:rPr lang="zh-CN" altLang="en-US" dirty="0"/>
                  <a:t> </a:t>
                </a:r>
                <a:r>
                  <a:rPr lang="en-US" altLang="zh-CN" dirty="0"/>
                  <a:t>of</a:t>
                </a:r>
                <a:r>
                  <a:rPr lang="zh-CN" altLang="en-US" dirty="0"/>
                  <a:t> </a:t>
                </a:r>
                <a:r>
                  <a:rPr lang="en-US" altLang="zh-CN" dirty="0"/>
                  <a:t>length</a:t>
                </a:r>
                <a:r>
                  <a:rPr lang="zh-CN" altLang="en-US" dirty="0"/>
                  <a:t> </a:t>
                </a:r>
                <a14:m>
                  <m:oMath xmlns:m="http://schemas.openxmlformats.org/officeDocument/2006/math">
                    <m:r>
                      <a:rPr lang="en-US" altLang="zh-CN" b="0" i="1" smtClean="0">
                        <a:latin typeface="Cambria Math" panose="02040503050406030204" pitchFamily="18" charset="0"/>
                      </a:rPr>
                      <m:t>𝑁</m:t>
                    </m:r>
                  </m:oMath>
                </a14:m>
                <a:endParaRPr lang="en-US" b="1" dirty="0"/>
              </a:p>
              <a:p>
                <a:r>
                  <a:rPr lang="en-US" altLang="zh-CN" b="1" dirty="0"/>
                  <a:t>output:</a:t>
                </a:r>
                <a:r>
                  <a:rPr lang="zh-CN" altLang="en-US" b="1" dirty="0"/>
                  <a:t> </a:t>
                </a:r>
                <a:r>
                  <a:rPr lang="en-US" altLang="zh-CN" dirty="0"/>
                  <a:t>best-path</a:t>
                </a:r>
              </a:p>
              <a:p>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0388616C-10F6-F848-9D70-E8591C2574E3}"/>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301A315-9907-C746-9ABE-192016B17149}"/>
              </a:ext>
            </a:extLst>
          </p:cNvPr>
          <p:cNvPicPr>
            <a:picLocks noChangeAspect="1"/>
          </p:cNvPicPr>
          <p:nvPr/>
        </p:nvPicPr>
        <p:blipFill>
          <a:blip r:embed="rId4"/>
          <a:stretch>
            <a:fillRect/>
          </a:stretch>
        </p:blipFill>
        <p:spPr>
          <a:xfrm>
            <a:off x="3584153" y="3294205"/>
            <a:ext cx="5052349" cy="2772777"/>
          </a:xfrm>
          <a:prstGeom prst="rect">
            <a:avLst/>
          </a:prstGeom>
        </p:spPr>
      </p:pic>
    </p:spTree>
    <p:extLst>
      <p:ext uri="{BB962C8B-B14F-4D97-AF65-F5344CB8AC3E}">
        <p14:creationId xmlns:p14="http://schemas.microsoft.com/office/powerpoint/2010/main" val="38541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C68E-CB33-E544-B4E5-57B7998503E3}"/>
              </a:ext>
            </a:extLst>
          </p:cNvPr>
          <p:cNvSpPr>
            <a:spLocks noGrp="1"/>
          </p:cNvSpPr>
          <p:nvPr>
            <p:ph type="title"/>
          </p:nvPr>
        </p:nvSpPr>
        <p:spPr/>
        <p:txBody>
          <a:bodyPr/>
          <a:lstStyle/>
          <a:p>
            <a:r>
              <a:rPr lang="en-US" altLang="zh-CN" dirty="0"/>
              <a:t>MEMMS,</a:t>
            </a:r>
            <a:r>
              <a:rPr lang="zh-CN" altLang="en-US" dirty="0"/>
              <a:t> </a:t>
            </a:r>
            <a:r>
              <a:rPr lang="en-US" altLang="zh-CN" dirty="0" err="1"/>
              <a:t>crfs</a:t>
            </a:r>
            <a:r>
              <a:rPr lang="zh-CN" altLang="en-US" dirty="0"/>
              <a:t> </a:t>
            </a:r>
            <a:r>
              <a:rPr lang="en-US" altLang="zh-CN" dirty="0"/>
              <a:t>and</a:t>
            </a:r>
            <a:r>
              <a:rPr lang="zh-CN" altLang="en-US" dirty="0"/>
              <a:t> </a:t>
            </a:r>
            <a:r>
              <a:rPr lang="en-US" altLang="zh-CN" dirty="0"/>
              <a:t>other</a:t>
            </a:r>
            <a:r>
              <a:rPr lang="zh-CN" altLang="en-US" dirty="0"/>
              <a:t> </a:t>
            </a:r>
            <a:r>
              <a:rPr lang="en-US" altLang="zh-CN" dirty="0"/>
              <a:t>sequential</a:t>
            </a:r>
            <a:r>
              <a:rPr lang="zh-CN" altLang="en-US" dirty="0"/>
              <a:t> </a:t>
            </a:r>
            <a:r>
              <a:rPr lang="en-US" altLang="zh-CN" dirty="0"/>
              <a:t>models</a:t>
            </a:r>
            <a:endParaRPr lang="en-US" dirty="0"/>
          </a:p>
        </p:txBody>
      </p:sp>
      <p:sp>
        <p:nvSpPr>
          <p:cNvPr id="3" name="Text Placeholder 2">
            <a:extLst>
              <a:ext uri="{FF2B5EF4-FFF2-40B4-BE49-F238E27FC236}">
                <a16:creationId xmlns:a16="http://schemas.microsoft.com/office/drawing/2014/main" id="{8B31B68B-7463-394A-B0BB-9C2AE60489F7}"/>
              </a:ext>
            </a:extLst>
          </p:cNvPr>
          <p:cNvSpPr>
            <a:spLocks noGrp="1"/>
          </p:cNvSpPr>
          <p:nvPr>
            <p:ph type="body" idx="1"/>
          </p:nvPr>
        </p:nvSpPr>
        <p:spPr/>
        <p:txBody>
          <a:bodyPr/>
          <a:lstStyle/>
          <a:p>
            <a:r>
              <a:rPr lang="en-US" altLang="zh-CN" dirty="0"/>
              <a:t>For</a:t>
            </a:r>
            <a:r>
              <a:rPr lang="zh-CN" altLang="en-US" dirty="0"/>
              <a:t> </a:t>
            </a:r>
            <a:r>
              <a:rPr lang="en-US" altLang="zh-CN" dirty="0"/>
              <a:t>named</a:t>
            </a:r>
            <a:r>
              <a:rPr lang="zh-CN" altLang="en-US" dirty="0"/>
              <a:t> </a:t>
            </a:r>
            <a:r>
              <a:rPr lang="en-US" altLang="zh-CN" dirty="0"/>
              <a:t>entity</a:t>
            </a:r>
            <a:r>
              <a:rPr lang="zh-CN" altLang="en-US" dirty="0"/>
              <a:t> </a:t>
            </a:r>
            <a:r>
              <a:rPr lang="en-US" altLang="zh-CN" dirty="0"/>
              <a:t>recognition</a:t>
            </a:r>
            <a:endParaRPr lang="en-US" dirty="0"/>
          </a:p>
        </p:txBody>
      </p:sp>
    </p:spTree>
    <p:extLst>
      <p:ext uri="{BB962C8B-B14F-4D97-AF65-F5344CB8AC3E}">
        <p14:creationId xmlns:p14="http://schemas.microsoft.com/office/powerpoint/2010/main" val="3555881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7105-6D1D-2E46-9BB0-0A58C0DE3B4E}"/>
              </a:ext>
            </a:extLst>
          </p:cNvPr>
          <p:cNvSpPr>
            <a:spLocks noGrp="1"/>
          </p:cNvSpPr>
          <p:nvPr>
            <p:ph type="title"/>
          </p:nvPr>
        </p:nvSpPr>
        <p:spPr/>
        <p:txBody>
          <a:bodyPr/>
          <a:lstStyle/>
          <a:p>
            <a:r>
              <a:rPr lang="en-US" altLang="zh-CN" dirty="0"/>
              <a:t>Hidden</a:t>
            </a:r>
            <a:r>
              <a:rPr lang="zh-CN" altLang="en-US" dirty="0"/>
              <a:t> </a:t>
            </a:r>
            <a:r>
              <a:rPr lang="en-US" altLang="zh-CN" dirty="0" err="1"/>
              <a:t>markov</a:t>
            </a:r>
            <a:r>
              <a:rPr lang="zh-CN" altLang="en-US" dirty="0"/>
              <a:t> </a:t>
            </a:r>
            <a:r>
              <a:rPr lang="en-US" altLang="zh-CN" dirty="0"/>
              <a:t>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0BC403-4689-9A49-98AB-28FEEC2D2316}"/>
                  </a:ext>
                </a:extLst>
              </p:cNvPr>
              <p:cNvSpPr>
                <a:spLocks noGrp="1"/>
              </p:cNvSpPr>
              <p:nvPr>
                <p:ph idx="1"/>
              </p:nvPr>
            </p:nvSpPr>
            <p:spPr/>
            <p:txBody>
              <a:bodyPr/>
              <a:lstStyle/>
              <a:p>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𝑇</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a14:m>
                <a:endParaRPr lang="en-US" dirty="0"/>
              </a:p>
              <a:p>
                <a:endParaRPr lang="en-US" dirty="0"/>
              </a:p>
              <a:p>
                <a:r>
                  <a:rPr lang="en-US" altLang="zh-CN" dirty="0"/>
                  <a:t>Generative</a:t>
                </a:r>
                <a:r>
                  <a:rPr lang="zh-CN" altLang="en-US" dirty="0"/>
                  <a:t> </a:t>
                </a:r>
                <a:r>
                  <a:rPr lang="en-US" altLang="zh-CN" dirty="0"/>
                  <a:t>Model</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920BC403-4689-9A49-98AB-28FEEC2D2316}"/>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F2A28A3-E69C-AD48-A2F6-F3D5E9FF5C2C}"/>
              </a:ext>
            </a:extLst>
          </p:cNvPr>
          <p:cNvCxnSpPr/>
          <p:nvPr/>
        </p:nvCxnSpPr>
        <p:spPr>
          <a:xfrm flipV="1">
            <a:off x="1377387" y="2928395"/>
            <a:ext cx="0" cy="486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DDB11A3-E901-BE47-9075-690B6144072E}"/>
              </a:ext>
            </a:extLst>
          </p:cNvPr>
          <p:cNvPicPr>
            <a:picLocks noChangeAspect="1"/>
          </p:cNvPicPr>
          <p:nvPr/>
        </p:nvPicPr>
        <p:blipFill>
          <a:blip r:embed="rId4"/>
          <a:stretch>
            <a:fillRect/>
          </a:stretch>
        </p:blipFill>
        <p:spPr>
          <a:xfrm>
            <a:off x="2245489" y="4101497"/>
            <a:ext cx="5243332" cy="2044660"/>
          </a:xfrm>
          <a:prstGeom prst="rect">
            <a:avLst/>
          </a:prstGeom>
        </p:spPr>
      </p:pic>
    </p:spTree>
    <p:extLst>
      <p:ext uri="{BB962C8B-B14F-4D97-AF65-F5344CB8AC3E}">
        <p14:creationId xmlns:p14="http://schemas.microsoft.com/office/powerpoint/2010/main" val="1368857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7105-6D1D-2E46-9BB0-0A58C0DE3B4E}"/>
              </a:ext>
            </a:extLst>
          </p:cNvPr>
          <p:cNvSpPr>
            <a:spLocks noGrp="1"/>
          </p:cNvSpPr>
          <p:nvPr>
            <p:ph type="title"/>
          </p:nvPr>
        </p:nvSpPr>
        <p:spPr/>
        <p:txBody>
          <a:bodyPr/>
          <a:lstStyle/>
          <a:p>
            <a:r>
              <a:rPr lang="en-US" altLang="zh-CN" dirty="0"/>
              <a:t>Hidden</a:t>
            </a:r>
            <a:r>
              <a:rPr lang="zh-CN" altLang="en-US" dirty="0"/>
              <a:t> </a:t>
            </a:r>
            <a:r>
              <a:rPr lang="en-US" altLang="zh-CN" dirty="0" err="1"/>
              <a:t>markov</a:t>
            </a:r>
            <a:r>
              <a:rPr lang="zh-CN" altLang="en-US" dirty="0"/>
              <a:t> </a:t>
            </a:r>
            <a:r>
              <a:rPr lang="en-US" altLang="zh-CN" dirty="0"/>
              <a:t>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0BC403-4689-9A49-98AB-28FEEC2D2316}"/>
                  </a:ext>
                </a:extLst>
              </p:cNvPr>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𝑇</m:t>
                        </m:r>
                      </m:sup>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e>
                    </m:nary>
                  </m:oMath>
                </a14:m>
                <a:endParaRPr lang="en-US" dirty="0"/>
              </a:p>
              <a:p>
                <a:endParaRPr lang="en-US" dirty="0"/>
              </a:p>
              <a:p>
                <a:r>
                  <a:rPr lang="en-US" altLang="zh-CN" dirty="0"/>
                  <a:t>Discriminative</a:t>
                </a:r>
                <a:r>
                  <a:rPr lang="zh-CN" altLang="en-US" dirty="0"/>
                  <a:t> </a:t>
                </a:r>
                <a:r>
                  <a:rPr lang="en-US" altLang="zh-CN" dirty="0"/>
                  <a:t>Model</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920BC403-4689-9A49-98AB-28FEEC2D2316}"/>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F2A28A3-E69C-AD48-A2F6-F3D5E9FF5C2C}"/>
              </a:ext>
            </a:extLst>
          </p:cNvPr>
          <p:cNvCxnSpPr/>
          <p:nvPr/>
        </p:nvCxnSpPr>
        <p:spPr>
          <a:xfrm flipV="1">
            <a:off x="1377387" y="2928395"/>
            <a:ext cx="0" cy="486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626C702-5B2C-784E-8AEF-1D7A62483090}"/>
              </a:ext>
            </a:extLst>
          </p:cNvPr>
          <p:cNvPicPr>
            <a:picLocks noChangeAspect="1"/>
          </p:cNvPicPr>
          <p:nvPr/>
        </p:nvPicPr>
        <p:blipFill>
          <a:blip r:embed="rId4"/>
          <a:stretch>
            <a:fillRect/>
          </a:stretch>
        </p:blipFill>
        <p:spPr>
          <a:xfrm>
            <a:off x="2268636" y="3880084"/>
            <a:ext cx="5362599" cy="1987316"/>
          </a:xfrm>
          <a:prstGeom prst="rect">
            <a:avLst/>
          </a:prstGeom>
        </p:spPr>
      </p:pic>
    </p:spTree>
    <p:extLst>
      <p:ext uri="{BB962C8B-B14F-4D97-AF65-F5344CB8AC3E}">
        <p14:creationId xmlns:p14="http://schemas.microsoft.com/office/powerpoint/2010/main" val="1794589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9BD65-51C2-A84E-8545-6AE8F5902F19}"/>
              </a:ext>
            </a:extLst>
          </p:cNvPr>
          <p:cNvSpPr>
            <a:spLocks noGrp="1"/>
          </p:cNvSpPr>
          <p:nvPr>
            <p:ph type="title"/>
          </p:nvPr>
        </p:nvSpPr>
        <p:spPr/>
        <p:txBody>
          <a:bodyPr/>
          <a:lstStyle/>
          <a:p>
            <a:r>
              <a:rPr lang="en-US" dirty="0"/>
              <a:t>Maximum Entropy Markov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369CD9-03F8-374A-9690-7FEEC417E1E6}"/>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en>
                    </m:f>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rPr>
                              <m:t>𝑘</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oMath>
                </a14:m>
                <a:endParaRPr lang="en-US" dirty="0"/>
              </a:p>
              <a:p>
                <a:endParaRPr lang="en-US" dirty="0"/>
              </a:p>
              <a:p>
                <a:r>
                  <a:rPr lang="zh-CN" altLang="en-US" dirty="0"/>
                  <a:t>                               </a:t>
                </a:r>
                <a:r>
                  <a:rPr lang="en-US" altLang="zh-CN" dirty="0"/>
                  <a:t>Normalization</a:t>
                </a:r>
                <a:r>
                  <a:rPr lang="zh-CN" altLang="en-US" dirty="0"/>
                  <a:t> </a:t>
                </a:r>
                <a:r>
                  <a:rPr lang="en-US" altLang="zh-CN" dirty="0"/>
                  <a:t>constant</a:t>
                </a:r>
                <a:r>
                  <a:rPr lang="zh-CN" altLang="en-US" dirty="0"/>
                  <a:t>        </a:t>
                </a:r>
                <a:r>
                  <a:rPr lang="en-US" altLang="zh-CN" dirty="0"/>
                  <a:t>weight</a:t>
                </a:r>
                <a:r>
                  <a:rPr lang="zh-CN" altLang="en-US" dirty="0"/>
                  <a:t>      </a:t>
                </a:r>
                <a:r>
                  <a:rPr lang="en-US" altLang="zh-CN" dirty="0"/>
                  <a:t>feature</a:t>
                </a:r>
                <a:endParaRPr lang="en-US" dirty="0"/>
              </a:p>
            </p:txBody>
          </p:sp>
        </mc:Choice>
        <mc:Fallback>
          <p:sp>
            <p:nvSpPr>
              <p:cNvPr id="3" name="Content Placeholder 2">
                <a:extLst>
                  <a:ext uri="{FF2B5EF4-FFF2-40B4-BE49-F238E27FC236}">
                    <a16:creationId xmlns:a16="http://schemas.microsoft.com/office/drawing/2014/main" id="{9B369CD9-03F8-374A-9690-7FEEC417E1E6}"/>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A046EE9-5A1D-944D-B0CC-2E4CA0913F22}"/>
              </a:ext>
            </a:extLst>
          </p:cNvPr>
          <p:cNvCxnSpPr/>
          <p:nvPr/>
        </p:nvCxnSpPr>
        <p:spPr>
          <a:xfrm flipH="1" flipV="1">
            <a:off x="3368233" y="3842795"/>
            <a:ext cx="173620" cy="43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B1BAB7-21DE-B74D-AA32-A4CB1C724A21}"/>
              </a:ext>
            </a:extLst>
          </p:cNvPr>
          <p:cNvCxnSpPr/>
          <p:nvPr/>
        </p:nvCxnSpPr>
        <p:spPr>
          <a:xfrm flipH="1" flipV="1">
            <a:off x="4872942" y="3692324"/>
            <a:ext cx="613458" cy="60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A8B90B3-090A-5642-A909-6021D09B2A8A}"/>
              </a:ext>
            </a:extLst>
          </p:cNvPr>
          <p:cNvCxnSpPr/>
          <p:nvPr/>
        </p:nvCxnSpPr>
        <p:spPr>
          <a:xfrm flipH="1" flipV="1">
            <a:off x="5845215" y="3842795"/>
            <a:ext cx="694481" cy="43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261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9355-90FA-314B-B835-9F3457FAF9DD}"/>
              </a:ext>
            </a:extLst>
          </p:cNvPr>
          <p:cNvSpPr>
            <a:spLocks noGrp="1"/>
          </p:cNvSpPr>
          <p:nvPr>
            <p:ph type="title"/>
          </p:nvPr>
        </p:nvSpPr>
        <p:spPr/>
        <p:txBody>
          <a:bodyPr/>
          <a:lstStyle/>
          <a:p>
            <a:r>
              <a:rPr lang="en-US" dirty="0"/>
              <a:t>Conditional Random Field (linear chain)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0D045C-CF82-9747-9CFE-AA3BA09A991C}"/>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r>
                          <a:rPr lang="en-US" altLang="zh-CN" b="0" i="1" smtClean="0">
                            <a:latin typeface="Cambria Math" panose="02040503050406030204" pitchFamily="18" charset="0"/>
                          </a:rPr>
                          <m:t>𝑒𝑥𝑝</m:t>
                        </m:r>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zh-CN" altLang="en-US"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zh-CN" altLang="en-US"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e>
                            </m:nary>
                          </m:e>
                        </m:d>
                      </m:e>
                    </m:nary>
                  </m:oMath>
                </a14:m>
                <a:endParaRPr lang="en-US" dirty="0"/>
              </a:p>
              <a:p>
                <a:r>
                  <a:rPr lang="en-US" altLang="zh-CN" dirty="0"/>
                  <a:t>Undirected</a:t>
                </a:r>
                <a:r>
                  <a:rPr lang="zh-CN" altLang="en-US" dirty="0"/>
                  <a:t> </a:t>
                </a:r>
                <a:r>
                  <a:rPr lang="en-US" altLang="zh-CN" dirty="0"/>
                  <a:t>graph:</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C40D045C-CF82-9747-9CFE-AA3BA09A991C}"/>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B82DE51-58CC-5841-B11F-D94EAEAE26C1}"/>
              </a:ext>
            </a:extLst>
          </p:cNvPr>
          <p:cNvPicPr>
            <a:picLocks noChangeAspect="1"/>
          </p:cNvPicPr>
          <p:nvPr/>
        </p:nvPicPr>
        <p:blipFill>
          <a:blip r:embed="rId4"/>
          <a:stretch>
            <a:fillRect/>
          </a:stretch>
        </p:blipFill>
        <p:spPr>
          <a:xfrm>
            <a:off x="3715473" y="3869569"/>
            <a:ext cx="3381817" cy="1921631"/>
          </a:xfrm>
          <a:prstGeom prst="rect">
            <a:avLst/>
          </a:prstGeom>
        </p:spPr>
      </p:pic>
    </p:spTree>
    <p:extLst>
      <p:ext uri="{BB962C8B-B14F-4D97-AF65-F5344CB8AC3E}">
        <p14:creationId xmlns:p14="http://schemas.microsoft.com/office/powerpoint/2010/main" val="4004075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2E6A-0086-434B-89C4-B7E93A111722}"/>
              </a:ext>
            </a:extLst>
          </p:cNvPr>
          <p:cNvSpPr>
            <a:spLocks noGrp="1"/>
          </p:cNvSpPr>
          <p:nvPr>
            <p:ph type="title"/>
          </p:nvPr>
        </p:nvSpPr>
        <p:spPr/>
        <p:txBody>
          <a:bodyPr/>
          <a:lstStyle/>
          <a:p>
            <a:r>
              <a:rPr lang="en-US" dirty="0"/>
              <a:t>Conditional Random Field (general form)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B65716-7B2C-5C40-A5E2-12232857E9D3}"/>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𝐴</m:t>
                        </m:r>
                      </m:sup>
                      <m:e>
                        <m:sSub>
                          <m:sSubPr>
                            <m:ctrlPr>
                              <a:rPr lang="en-US" altLang="zh-CN" b="0" i="1" smtClean="0">
                                <a:latin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Ψ</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e>
                    </m:nary>
                  </m:oMath>
                </a14:m>
                <a:endParaRPr lang="en-US" altLang="zh-CN" b="0" dirty="0"/>
              </a:p>
              <a:p>
                <a:endParaRPr lang="en-US" dirty="0"/>
              </a:p>
              <a:p>
                <a:r>
                  <a:rPr lang="zh-CN" altLang="en-US" dirty="0"/>
                  <a:t>                            </a:t>
                </a:r>
                <a:r>
                  <a:rPr lang="en-US" altLang="zh-CN" dirty="0"/>
                  <a:t>Arbitrary</a:t>
                </a:r>
                <a:r>
                  <a:rPr lang="zh-CN" altLang="en-US" dirty="0"/>
                  <a:t> </a:t>
                </a:r>
                <a:r>
                  <a:rPr lang="en-US" altLang="zh-CN" dirty="0"/>
                  <a:t>factors</a:t>
                </a:r>
                <a:endParaRPr lang="en-US" dirty="0"/>
              </a:p>
            </p:txBody>
          </p:sp>
        </mc:Choice>
        <mc:Fallback>
          <p:sp>
            <p:nvSpPr>
              <p:cNvPr id="3" name="Content Placeholder 2">
                <a:extLst>
                  <a:ext uri="{FF2B5EF4-FFF2-40B4-BE49-F238E27FC236}">
                    <a16:creationId xmlns:a16="http://schemas.microsoft.com/office/drawing/2014/main" id="{62B65716-7B2C-5C40-A5E2-12232857E9D3}"/>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926A2C65-3104-AC43-B99D-5E2DE07041C2}"/>
              </a:ext>
            </a:extLst>
          </p:cNvPr>
          <p:cNvCxnSpPr/>
          <p:nvPr/>
        </p:nvCxnSpPr>
        <p:spPr>
          <a:xfrm flipV="1">
            <a:off x="3102015" y="3703899"/>
            <a:ext cx="0" cy="625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B45523E-AB36-4A4A-B5F9-54906727BB9C}"/>
              </a:ext>
            </a:extLst>
          </p:cNvPr>
          <p:cNvPicPr>
            <a:picLocks noChangeAspect="1"/>
          </p:cNvPicPr>
          <p:nvPr/>
        </p:nvPicPr>
        <p:blipFill>
          <a:blip r:embed="rId4"/>
          <a:stretch>
            <a:fillRect/>
          </a:stretch>
        </p:blipFill>
        <p:spPr>
          <a:xfrm>
            <a:off x="5101541" y="2982447"/>
            <a:ext cx="4146470" cy="2124881"/>
          </a:xfrm>
          <a:prstGeom prst="rect">
            <a:avLst/>
          </a:prstGeom>
        </p:spPr>
      </p:pic>
    </p:spTree>
    <p:extLst>
      <p:ext uri="{BB962C8B-B14F-4D97-AF65-F5344CB8AC3E}">
        <p14:creationId xmlns:p14="http://schemas.microsoft.com/office/powerpoint/2010/main" val="1142311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AAAC-C4D7-C54A-B6FD-8A64C912A392}"/>
              </a:ext>
            </a:extLst>
          </p:cNvPr>
          <p:cNvSpPr>
            <a:spLocks noGrp="1"/>
          </p:cNvSpPr>
          <p:nvPr>
            <p:ph type="title"/>
          </p:nvPr>
        </p:nvSpPr>
        <p:spPr/>
        <p:txBody>
          <a:bodyPr/>
          <a:lstStyle/>
          <a:p>
            <a:r>
              <a:rPr lang="en-US" dirty="0"/>
              <a:t>Black-box implementations</a:t>
            </a:r>
          </a:p>
        </p:txBody>
      </p:sp>
      <p:sp>
        <p:nvSpPr>
          <p:cNvPr id="3" name="Content Placeholder 2">
            <a:extLst>
              <a:ext uri="{FF2B5EF4-FFF2-40B4-BE49-F238E27FC236}">
                <a16:creationId xmlns:a16="http://schemas.microsoft.com/office/drawing/2014/main" id="{D62CB637-E111-BB4D-A49E-00D1D5F61BA5}"/>
              </a:ext>
            </a:extLst>
          </p:cNvPr>
          <p:cNvSpPr>
            <a:spLocks noGrp="1"/>
          </p:cNvSpPr>
          <p:nvPr>
            <p:ph idx="1"/>
          </p:nvPr>
        </p:nvSpPr>
        <p:spPr/>
        <p:txBody>
          <a:bodyPr/>
          <a:lstStyle/>
          <a:p>
            <a:r>
              <a:rPr lang="en-US" altLang="zh-CN" dirty="0"/>
              <a:t>CRF++:</a:t>
            </a:r>
            <a:r>
              <a:rPr lang="zh-CN" altLang="en-US" dirty="0"/>
              <a:t> </a:t>
            </a:r>
            <a:r>
              <a:rPr lang="en-US" altLang="zh-CN" dirty="0">
                <a:hlinkClick r:id="rId3"/>
              </a:rPr>
              <a:t>https://sourceforge.net/projects/crfpp/</a:t>
            </a:r>
            <a:endParaRPr lang="en-US" altLang="zh-CN" dirty="0"/>
          </a:p>
          <a:p>
            <a:r>
              <a:rPr lang="en-US" altLang="zh-CN" dirty="0"/>
              <a:t>MALLET:</a:t>
            </a:r>
            <a:r>
              <a:rPr lang="zh-CN" altLang="en-US" dirty="0"/>
              <a:t> </a:t>
            </a:r>
            <a:r>
              <a:rPr lang="en-US" altLang="zh-CN" dirty="0">
                <a:hlinkClick r:id="rId4"/>
              </a:rPr>
              <a:t>http://mallet.cs.umass.edu/</a:t>
            </a:r>
            <a:endParaRPr lang="en-US" altLang="zh-CN" dirty="0"/>
          </a:p>
          <a:p>
            <a:r>
              <a:rPr lang="en-US" altLang="zh-CN" dirty="0"/>
              <a:t>GRMM:</a:t>
            </a:r>
            <a:r>
              <a:rPr lang="zh-CN" altLang="en-US" dirty="0"/>
              <a:t> </a:t>
            </a:r>
            <a:r>
              <a:rPr lang="en-US" altLang="zh-CN" dirty="0">
                <a:hlinkClick r:id="rId5"/>
              </a:rPr>
              <a:t>http://mallet.cs.umass.edu/grmm/</a:t>
            </a:r>
            <a:endParaRPr lang="en-US" altLang="zh-CN" dirty="0"/>
          </a:p>
          <a:p>
            <a:r>
              <a:rPr lang="en-US" altLang="zh-CN" dirty="0" err="1"/>
              <a:t>CRFSuite</a:t>
            </a:r>
            <a:r>
              <a:rPr lang="en-US" altLang="zh-CN" dirty="0"/>
              <a:t>: </a:t>
            </a:r>
            <a:r>
              <a:rPr lang="en-US" altLang="zh-CN" dirty="0">
                <a:hlinkClick r:id="rId6"/>
              </a:rPr>
              <a:t>http://www.chokkan.org/software/crfsuite/</a:t>
            </a:r>
            <a:endParaRPr lang="en-US" altLang="zh-CN" dirty="0"/>
          </a:p>
          <a:p>
            <a:r>
              <a:rPr lang="en-US" dirty="0"/>
              <a:t>FACTORIE: </a:t>
            </a:r>
            <a:r>
              <a:rPr lang="en-US" dirty="0">
                <a:hlinkClick r:id="rId7"/>
              </a:rPr>
              <a:t>http://www.factorie.cc/</a:t>
            </a:r>
            <a:endParaRPr lang="en-US" dirty="0"/>
          </a:p>
        </p:txBody>
      </p:sp>
    </p:spTree>
    <p:extLst>
      <p:ext uri="{BB962C8B-B14F-4D97-AF65-F5344CB8AC3E}">
        <p14:creationId xmlns:p14="http://schemas.microsoft.com/office/powerpoint/2010/main" val="373939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B4351-EC63-7A48-87BA-58A0B2149155}"/>
              </a:ext>
            </a:extLst>
          </p:cNvPr>
          <p:cNvSpPr>
            <a:spLocks noGrp="1"/>
          </p:cNvSpPr>
          <p:nvPr>
            <p:ph type="title"/>
          </p:nvPr>
        </p:nvSpPr>
        <p:spPr/>
        <p:txBody>
          <a:bodyPr/>
          <a:lstStyle/>
          <a:p>
            <a:r>
              <a:rPr lang="en-US" dirty="0"/>
              <a:t>Features engineering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226DC2-E5C5-494C-8243-A2CB456033D1}"/>
                  </a:ext>
                </a:extLst>
              </p:cNvPr>
              <p:cNvSpPr>
                <a:spLocks noGrp="1"/>
              </p:cNvSpPr>
              <p:nvPr>
                <p:ph idx="1"/>
              </p:nvPr>
            </p:nvSpPr>
            <p:spPr/>
            <p:txBody>
              <a:bodyPr/>
              <a:lstStyle/>
              <a:p>
                <a:r>
                  <a:rPr lang="en-US" dirty="0"/>
                  <a:t>Label-observation features:</a:t>
                </a:r>
              </a:p>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oMath>
                </a14:m>
                <a:endParaRPr lang="en-US" dirty="0"/>
              </a:p>
              <a:p>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e>
                    </m:d>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e>
                    </m:d>
                  </m:oMath>
                </a14:m>
                <a:endParaRPr lang="en-US" dirty="0"/>
              </a:p>
              <a:p>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e>
                    </m:d>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p:txBody>
          </p:sp>
        </mc:Choice>
        <mc:Fallback>
          <p:sp>
            <p:nvSpPr>
              <p:cNvPr id="3" name="Content Placeholder 2">
                <a:extLst>
                  <a:ext uri="{FF2B5EF4-FFF2-40B4-BE49-F238E27FC236}">
                    <a16:creationId xmlns:a16="http://schemas.microsoft.com/office/drawing/2014/main" id="{F7226DC2-E5C5-494C-8243-A2CB456033D1}"/>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38438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55A9-38DC-FD43-AD62-ACE3FF89BF15}"/>
              </a:ext>
            </a:extLst>
          </p:cNvPr>
          <p:cNvSpPr>
            <a:spLocks noGrp="1"/>
          </p:cNvSpPr>
          <p:nvPr>
            <p:ph type="title"/>
          </p:nvPr>
        </p:nvSpPr>
        <p:spPr/>
        <p:txBody>
          <a:bodyPr/>
          <a:lstStyle/>
          <a:p>
            <a:r>
              <a:rPr lang="en-US" dirty="0"/>
              <a:t>Observation function examples</a:t>
            </a:r>
          </a:p>
        </p:txBody>
      </p:sp>
      <p:pic>
        <p:nvPicPr>
          <p:cNvPr id="4" name="Content Placeholder 3">
            <a:extLst>
              <a:ext uri="{FF2B5EF4-FFF2-40B4-BE49-F238E27FC236}">
                <a16:creationId xmlns:a16="http://schemas.microsoft.com/office/drawing/2014/main" id="{E4BCFF9F-707B-6C4F-A116-9E7DD47E31B3}"/>
              </a:ext>
            </a:extLst>
          </p:cNvPr>
          <p:cNvPicPr>
            <a:picLocks noGrp="1" noChangeAspect="1"/>
          </p:cNvPicPr>
          <p:nvPr>
            <p:ph idx="1"/>
          </p:nvPr>
        </p:nvPicPr>
        <p:blipFill>
          <a:blip r:embed="rId3"/>
          <a:stretch>
            <a:fillRect/>
          </a:stretch>
        </p:blipFill>
        <p:spPr>
          <a:xfrm>
            <a:off x="2685515" y="2141538"/>
            <a:ext cx="6131994" cy="3649662"/>
          </a:xfrm>
          <a:prstGeom prst="rect">
            <a:avLst/>
          </a:prstGeom>
        </p:spPr>
      </p:pic>
    </p:spTree>
    <p:extLst>
      <p:ext uri="{BB962C8B-B14F-4D97-AF65-F5344CB8AC3E}">
        <p14:creationId xmlns:p14="http://schemas.microsoft.com/office/powerpoint/2010/main" val="4067286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759CA-FFE9-DD48-B052-53EF89F5C655}"/>
              </a:ext>
            </a:extLst>
          </p:cNvPr>
          <p:cNvSpPr>
            <a:spLocks noGrp="1"/>
          </p:cNvSpPr>
          <p:nvPr>
            <p:ph type="title"/>
          </p:nvPr>
        </p:nvSpPr>
        <p:spPr/>
        <p:txBody>
          <a:bodyPr/>
          <a:lstStyle/>
          <a:p>
            <a:r>
              <a:rPr lang="en-US" dirty="0"/>
              <a:t>Bigram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92774C-9DEB-F749-96F6-798F8DF2C832}"/>
                  </a:ext>
                </a:extLst>
              </p:cNvPr>
              <p:cNvSpPr>
                <a:spLocks noGrp="1"/>
              </p:cNvSpPr>
              <p:nvPr>
                <p:ph idx="1"/>
              </p:nvPr>
            </p:nvSpPr>
            <p:spPr/>
            <p:txBody>
              <a:bodyPr/>
              <a:lstStyle/>
              <a:p>
                <a:r>
                  <a:rPr lang="en-US" dirty="0"/>
                  <a:t>So that’s what we get for n=2</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r>
                  <a:rPr lang="en-US" dirty="0"/>
                  <a:t>Toy corpus</a:t>
                </a:r>
              </a:p>
              <a:p>
                <a:pPr lvl="1"/>
                <a:r>
                  <a:rPr lang="en-US" dirty="0"/>
                  <a:t>This is the malt</a:t>
                </a:r>
              </a:p>
              <a:p>
                <a:pPr lvl="1"/>
                <a:r>
                  <a:rPr lang="en-US" dirty="0"/>
                  <a:t>That lay in the house that jack built</a:t>
                </a:r>
              </a:p>
              <a:p>
                <a:pPr lvl="1"/>
                <a:r>
                  <a:rPr lang="en-US" dirty="0"/>
                  <a:t>                   1/12 (1/2 with start).          1                 1                   1/2</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𝑡h𝑖𝑠</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h𝑜𝑢𝑠𝑒</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𝑡h𝑖𝑠</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𝑖𝑠</m:t>
                        </m:r>
                      </m:e>
                      <m:e>
                        <m:r>
                          <a:rPr lang="en-US" b="0" i="1" smtClean="0">
                            <a:latin typeface="Cambria Math" panose="02040503050406030204" pitchFamily="18" charset="0"/>
                          </a:rPr>
                          <m:t>𝑡h𝑖𝑠</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𝑡h𝑒</m:t>
                        </m:r>
                      </m:e>
                      <m:e>
                        <m:r>
                          <a:rPr lang="en-US" b="0" i="1" smtClean="0">
                            <a:latin typeface="Cambria Math" panose="02040503050406030204" pitchFamily="18" charset="0"/>
                          </a:rPr>
                          <m:t>𝑖𝑠</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h𝑜𝑢𝑠𝑒</m:t>
                    </m:r>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m:t>
                    </m:r>
                  </m:oMath>
                </a14:m>
                <a:endParaRPr lang="en-US" dirty="0"/>
              </a:p>
              <a:p>
                <a:pPr lvl="1"/>
                <a:endParaRPr lang="en-US" dirty="0"/>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e>
                        <m:r>
                          <a:rPr lang="en-US" b="0" i="1" smtClean="0">
                            <a:latin typeface="Cambria Math" panose="02040503050406030204" pitchFamily="18" charset="0"/>
                          </a:rPr>
                          <m:t>𝑠𝑡𝑎𝑟𝑡</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𝑒𝑛𝑑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A92774C-9DEB-F749-96F6-798F8DF2C832}"/>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2093756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F83B-7C90-714C-9842-6B01020FCAB8}"/>
              </a:ext>
            </a:extLst>
          </p:cNvPr>
          <p:cNvSpPr>
            <a:spLocks noGrp="1"/>
          </p:cNvSpPr>
          <p:nvPr>
            <p:ph type="title"/>
          </p:nvPr>
        </p:nvSpPr>
        <p:spPr/>
        <p:txBody>
          <a:bodyPr/>
          <a:lstStyle/>
          <a:p>
            <a:r>
              <a:rPr lang="en-US" dirty="0"/>
              <a:t>Dependencies on input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EBC5A2-F49F-7140-9C6B-1E5CD9057533}"/>
                  </a:ext>
                </a:extLst>
              </p:cNvPr>
              <p:cNvSpPr>
                <a:spLocks noGrp="1"/>
              </p:cNvSpPr>
              <p:nvPr>
                <p:ph idx="1"/>
              </p:nvPr>
            </p:nvSpPr>
            <p:spPr/>
            <p:txBody>
              <a:bodyPr/>
              <a:lstStyle/>
              <a:p>
                <a:r>
                  <a:rPr lang="en-US" dirty="0"/>
                  <a:t>Trick: Pretend the current input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contains not only the current word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r>
                  <a:rPr lang="en-US" dirty="0"/>
                  <a:t>, but also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and build observation functions for them as well. </a:t>
                </a:r>
              </a:p>
              <a:p>
                <a:r>
                  <a:rPr lang="en-US" dirty="0"/>
                  <a:t>The model is discriminative, so we can use the whole input:</a:t>
                </a:r>
              </a:p>
              <a:p>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FAEBC5A2-F49F-7140-9C6B-1E5CD9057533}"/>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940BAC0-3819-2C40-B0B5-C01F08C7349E}"/>
              </a:ext>
            </a:extLst>
          </p:cNvPr>
          <p:cNvPicPr>
            <a:picLocks noChangeAspect="1"/>
          </p:cNvPicPr>
          <p:nvPr/>
        </p:nvPicPr>
        <p:blipFill>
          <a:blip r:embed="rId4"/>
          <a:stretch>
            <a:fillRect/>
          </a:stretch>
        </p:blipFill>
        <p:spPr>
          <a:xfrm>
            <a:off x="3345083" y="3733407"/>
            <a:ext cx="4306345" cy="1791736"/>
          </a:xfrm>
          <a:prstGeom prst="rect">
            <a:avLst/>
          </a:prstGeom>
        </p:spPr>
      </p:pic>
    </p:spTree>
    <p:extLst>
      <p:ext uri="{BB962C8B-B14F-4D97-AF65-F5344CB8AC3E}">
        <p14:creationId xmlns:p14="http://schemas.microsoft.com/office/powerpoint/2010/main" val="1374815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4B85-BBC2-6340-87AC-2C9DC708CE78}"/>
              </a:ext>
            </a:extLst>
          </p:cNvPr>
          <p:cNvSpPr>
            <a:spLocks noGrp="1"/>
          </p:cNvSpPr>
          <p:nvPr>
            <p:ph type="title"/>
          </p:nvPr>
        </p:nvSpPr>
        <p:spPr/>
        <p:txBody>
          <a:bodyPr/>
          <a:lstStyle/>
          <a:p>
            <a:r>
              <a:rPr lang="en-US" dirty="0"/>
              <a:t>Resume for the lesson</a:t>
            </a:r>
          </a:p>
        </p:txBody>
      </p:sp>
      <p:sp>
        <p:nvSpPr>
          <p:cNvPr id="3" name="Content Placeholder 2">
            <a:extLst>
              <a:ext uri="{FF2B5EF4-FFF2-40B4-BE49-F238E27FC236}">
                <a16:creationId xmlns:a16="http://schemas.microsoft.com/office/drawing/2014/main" id="{D855D893-C2F1-6B4C-AC1E-D95762BE16CF}"/>
              </a:ext>
            </a:extLst>
          </p:cNvPr>
          <p:cNvSpPr>
            <a:spLocks noGrp="1"/>
          </p:cNvSpPr>
          <p:nvPr>
            <p:ph idx="1"/>
          </p:nvPr>
        </p:nvSpPr>
        <p:spPr/>
        <p:txBody>
          <a:bodyPr/>
          <a:lstStyle/>
          <a:p>
            <a:r>
              <a:rPr lang="en-US" dirty="0"/>
              <a:t>Probabilistic graphical models:</a:t>
            </a:r>
          </a:p>
          <a:p>
            <a:pPr lvl="1"/>
            <a:r>
              <a:rPr lang="en-US" dirty="0"/>
              <a:t>Hidden Markov Models (generative, directed)</a:t>
            </a:r>
          </a:p>
          <a:p>
            <a:pPr lvl="1"/>
            <a:r>
              <a:rPr lang="en-US" dirty="0"/>
              <a:t>Maximum Entropy Markov Models (discriminative, directed)</a:t>
            </a:r>
          </a:p>
          <a:p>
            <a:pPr lvl="1"/>
            <a:r>
              <a:rPr lang="en-US" dirty="0"/>
              <a:t>Conditional Random Field (discriminative, undirected)</a:t>
            </a:r>
          </a:p>
          <a:p>
            <a:r>
              <a:rPr lang="en-US" dirty="0"/>
              <a:t>Tasks:</a:t>
            </a:r>
          </a:p>
          <a:p>
            <a:pPr lvl="1"/>
            <a:r>
              <a:rPr lang="en-US" dirty="0"/>
              <a:t>Training – fit parameters (Baum-Welch for HMM)</a:t>
            </a:r>
          </a:p>
          <a:p>
            <a:pPr lvl="1"/>
            <a:r>
              <a:rPr lang="en-US" dirty="0"/>
              <a:t>Decoding – find the most probable tags (Viterbi for HMM)</a:t>
            </a:r>
          </a:p>
          <a:p>
            <a:r>
              <a:rPr lang="en-US" dirty="0"/>
              <a:t>Practice:</a:t>
            </a:r>
          </a:p>
          <a:p>
            <a:pPr lvl="1"/>
            <a:r>
              <a:rPr lang="en-US" dirty="0"/>
              <a:t>Features engineering + black-box implementation</a:t>
            </a:r>
          </a:p>
        </p:txBody>
      </p:sp>
    </p:spTree>
    <p:extLst>
      <p:ext uri="{BB962C8B-B14F-4D97-AF65-F5344CB8AC3E}">
        <p14:creationId xmlns:p14="http://schemas.microsoft.com/office/powerpoint/2010/main" val="316534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7FD1-B981-CA43-A4FB-E8F7F5FF4AF9}"/>
              </a:ext>
            </a:extLst>
          </p:cNvPr>
          <p:cNvSpPr>
            <a:spLocks noGrp="1"/>
          </p:cNvSpPr>
          <p:nvPr>
            <p:ph type="title"/>
          </p:nvPr>
        </p:nvSpPr>
        <p:spPr/>
        <p:txBody>
          <a:bodyPr/>
          <a:lstStyle/>
          <a:p>
            <a:r>
              <a:rPr lang="en-US" dirty="0"/>
              <a:t>Resume: bigram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B522D7-20E4-0B42-83CC-706B82B7CBE6}"/>
                  </a:ext>
                </a:extLst>
              </p:cNvPr>
              <p:cNvSpPr>
                <a:spLocks noGrp="1"/>
              </p:cNvSpPr>
              <p:nvPr>
                <p:ph idx="1"/>
              </p:nvPr>
            </p:nvSpPr>
            <p:spPr/>
            <p:txBody>
              <a:bodyPr/>
              <a:lstStyle/>
              <a:p>
                <a:r>
                  <a:rPr lang="en-US" dirty="0"/>
                  <a:t>Define the model:</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r>
                          <a:rPr lang="en-US" b="0" i="1" smtClean="0">
                            <a:latin typeface="Cambria Math" panose="02040503050406030204" pitchFamily="18" charset="0"/>
                          </a:rPr>
                          <m:t>+1</m:t>
                        </m:r>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a:p>
                <a:r>
                  <a:rPr lang="en-US" dirty="0"/>
                  <a:t>Estimate the probabilities:</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limLoc m:val="subSup"/>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ub>
                          <m:sup/>
                          <m:e>
                            <m:r>
                              <a:rPr lang="en-US" b="0" i="1" smtClean="0">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num>
                      <m:den>
                        <m:r>
                          <a:rPr lang="en-US" b="0" i="1" smtClean="0">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 )</m:t>
                        </m:r>
                      </m:den>
                    </m:f>
                  </m:oMath>
                </a14:m>
                <a:endParaRPr lang="en-US" dirty="0"/>
              </a:p>
              <a:p>
                <a:r>
                  <a:rPr lang="en-US" dirty="0"/>
                  <a:t>It’s all about counting</a:t>
                </a:r>
              </a:p>
            </p:txBody>
          </p:sp>
        </mc:Choice>
        <mc:Fallback xmlns="">
          <p:sp>
            <p:nvSpPr>
              <p:cNvPr id="3" name="Content Placeholder 2">
                <a:extLst>
                  <a:ext uri="{FF2B5EF4-FFF2-40B4-BE49-F238E27FC236}">
                    <a16:creationId xmlns:a16="http://schemas.microsoft.com/office/drawing/2014/main" id="{6CB522D7-20E4-0B42-83CC-706B82B7CBE6}"/>
                  </a:ext>
                </a:extLst>
              </p:cNvPr>
              <p:cNvSpPr>
                <a:spLocks noGrp="1" noRot="1" noChangeAspect="1" noMove="1" noResize="1" noEditPoints="1" noAdjustHandles="1" noChangeArrowheads="1" noChangeShapeType="1" noTextEdit="1"/>
              </p:cNvSpPr>
              <p:nvPr>
                <p:ph idx="1"/>
              </p:nvPr>
            </p:nvSpPr>
            <p:spPr>
              <a:blipFill>
                <a:blip r:embed="rId3"/>
                <a:stretch>
                  <a:fillRect l="-375"/>
                </a:stretch>
              </a:blipFill>
            </p:spPr>
            <p:txBody>
              <a:bodyPr/>
              <a:lstStyle/>
              <a:p>
                <a:r>
                  <a:rPr lang="en-US">
                    <a:noFill/>
                  </a:rPr>
                  <a:t> </a:t>
                </a:r>
              </a:p>
            </p:txBody>
          </p:sp>
        </mc:Fallback>
      </mc:AlternateContent>
    </p:spTree>
    <p:extLst>
      <p:ext uri="{BB962C8B-B14F-4D97-AF65-F5344CB8AC3E}">
        <p14:creationId xmlns:p14="http://schemas.microsoft.com/office/powerpoint/2010/main" val="1581057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3EA0-44DB-AC45-BA70-9E4BEB1B5047}"/>
              </a:ext>
            </a:extLst>
          </p:cNvPr>
          <p:cNvSpPr>
            <a:spLocks noGrp="1"/>
          </p:cNvSpPr>
          <p:nvPr>
            <p:ph type="title"/>
          </p:nvPr>
        </p:nvSpPr>
        <p:spPr/>
        <p:txBody>
          <a:bodyPr/>
          <a:lstStyle/>
          <a:p>
            <a:r>
              <a:rPr lang="en-US" dirty="0"/>
              <a:t>perplexity</a:t>
            </a:r>
          </a:p>
        </p:txBody>
      </p:sp>
      <p:sp>
        <p:nvSpPr>
          <p:cNvPr id="3" name="Text Placeholder 2">
            <a:extLst>
              <a:ext uri="{FF2B5EF4-FFF2-40B4-BE49-F238E27FC236}">
                <a16:creationId xmlns:a16="http://schemas.microsoft.com/office/drawing/2014/main" id="{ED98CCD8-BB6A-6941-803D-9003F4B2B193}"/>
              </a:ext>
            </a:extLst>
          </p:cNvPr>
          <p:cNvSpPr>
            <a:spLocks noGrp="1"/>
          </p:cNvSpPr>
          <p:nvPr>
            <p:ph type="body" idx="1"/>
          </p:nvPr>
        </p:nvSpPr>
        <p:spPr/>
        <p:txBody>
          <a:bodyPr/>
          <a:lstStyle/>
          <a:p>
            <a:r>
              <a:rPr lang="en-US" dirty="0"/>
              <a:t>is our model surprised with a real text</a:t>
            </a:r>
          </a:p>
        </p:txBody>
      </p:sp>
    </p:spTree>
    <p:extLst>
      <p:ext uri="{BB962C8B-B14F-4D97-AF65-F5344CB8AC3E}">
        <p14:creationId xmlns:p14="http://schemas.microsoft.com/office/powerpoint/2010/main" val="4526702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1573</TotalTime>
  <Words>2890</Words>
  <Application>Microsoft Macintosh PowerPoint</Application>
  <PresentationFormat>Widescreen</PresentationFormat>
  <Paragraphs>1090</Paragraphs>
  <Slides>71</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等线</vt:lpstr>
      <vt:lpstr>宋体</vt:lpstr>
      <vt:lpstr>Arial</vt:lpstr>
      <vt:lpstr>Calibri</vt:lpstr>
      <vt:lpstr>Calibri Light</vt:lpstr>
      <vt:lpstr>Cambria Math</vt:lpstr>
      <vt:lpstr>Celestial</vt:lpstr>
      <vt:lpstr>natural language processing</vt:lpstr>
      <vt:lpstr>Count! N-gram language models</vt:lpstr>
      <vt:lpstr>Language modeling</vt:lpstr>
      <vt:lpstr>Toy corpus</vt:lpstr>
      <vt:lpstr>Where do we need LM?</vt:lpstr>
      <vt:lpstr>Let’s do some math</vt:lpstr>
      <vt:lpstr>Bigram language model</vt:lpstr>
      <vt:lpstr>Resume: bigram language model</vt:lpstr>
      <vt:lpstr>perplexity</vt:lpstr>
      <vt:lpstr>How to train n-gram models</vt:lpstr>
      <vt:lpstr>Generated Shakespeare</vt:lpstr>
      <vt:lpstr>Generated Shakespeare</vt:lpstr>
      <vt:lpstr>Which model is better? </vt:lpstr>
      <vt:lpstr>Evaluate the model on the test set</vt:lpstr>
      <vt:lpstr>smoothing</vt:lpstr>
      <vt:lpstr>Zero probabilities for test data</vt:lpstr>
      <vt:lpstr>Laplacian smoothing</vt:lpstr>
      <vt:lpstr>Katz backoff</vt:lpstr>
      <vt:lpstr>Interpolation smoothing</vt:lpstr>
      <vt:lpstr>Absolute discounting</vt:lpstr>
      <vt:lpstr>Kneser-ney smoothing</vt:lpstr>
      <vt:lpstr>Hidden markov models</vt:lpstr>
      <vt:lpstr>Sequence labeling</vt:lpstr>
      <vt:lpstr>Example: part-of-speech tagging</vt:lpstr>
      <vt:lpstr>Pos tags from universal dependencies project</vt:lpstr>
      <vt:lpstr>Example: named entity recognition</vt:lpstr>
      <vt:lpstr>Type of named entities</vt:lpstr>
      <vt:lpstr>Approaches to sequence labeling</vt:lpstr>
      <vt:lpstr>Pos tagging with hmms</vt:lpstr>
      <vt:lpstr>Hidden markov model</vt:lpstr>
      <vt:lpstr>Text generation in hmm</vt:lpstr>
      <vt:lpstr>Text generation in HMM: an example</vt:lpstr>
      <vt:lpstr>Formal definition of HMM</vt:lpstr>
      <vt:lpstr>How to train the model?</vt:lpstr>
      <vt:lpstr>Supervised case: mle</vt:lpstr>
      <vt:lpstr>Baum-welch algorithm (a sketch)</vt:lpstr>
      <vt:lpstr>Viterbi algorithm</vt:lpstr>
      <vt:lpstr>motivation</vt:lpstr>
      <vt:lpstr>Decoding in hmm</vt:lpstr>
      <vt:lpstr>Viterbi decoding</vt:lpstr>
      <vt:lpstr>An example of hmm: transition probabilities</vt:lpstr>
      <vt:lpstr>An example of hmm: output probabilities</vt:lpstr>
      <vt:lpstr>Probabilities of hidden states before “likes”</vt:lpstr>
      <vt:lpstr>Possible transitions to adj state</vt:lpstr>
      <vt:lpstr>The best transition to adj</vt:lpstr>
      <vt:lpstr>Probability of adj state given “likes”</vt:lpstr>
      <vt:lpstr>Possible transitions to noun state</vt:lpstr>
      <vt:lpstr>The best transition to noun</vt:lpstr>
      <vt:lpstr>Probability of NOUN state given “likes”</vt:lpstr>
      <vt:lpstr>Possible transitions to VERB state</vt:lpstr>
      <vt:lpstr>The best transition to VERB</vt:lpstr>
      <vt:lpstr>Probability of VERB state given “likes”</vt:lpstr>
      <vt:lpstr>Probabilities of hidden states after “likes”</vt:lpstr>
      <vt:lpstr>Remember the best transitions!</vt:lpstr>
      <vt:lpstr>Backtrace</vt:lpstr>
      <vt:lpstr>backtrace</vt:lpstr>
      <vt:lpstr>backtrace</vt:lpstr>
      <vt:lpstr>backtrace</vt:lpstr>
      <vt:lpstr>backtrace</vt:lpstr>
      <vt:lpstr>Viterbi algorithm</vt:lpstr>
      <vt:lpstr>MEMMS, crfs and other sequential models</vt:lpstr>
      <vt:lpstr>Hidden markov model</vt:lpstr>
      <vt:lpstr>Hidden markov model</vt:lpstr>
      <vt:lpstr>Maximum Entropy Markov Model</vt:lpstr>
      <vt:lpstr>Conditional Random Field (linear chain)</vt:lpstr>
      <vt:lpstr>Conditional Random Field (general form)</vt:lpstr>
      <vt:lpstr>Black-box implementations</vt:lpstr>
      <vt:lpstr>Features engineering</vt:lpstr>
      <vt:lpstr>Observation function examples</vt:lpstr>
      <vt:lpstr>Dependencies on input</vt:lpstr>
      <vt:lpstr>Resume for the lesson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zhijiang chen</dc:creator>
  <cp:lastModifiedBy>zhijiang chen</cp:lastModifiedBy>
  <cp:revision>38</cp:revision>
  <dcterms:created xsi:type="dcterms:W3CDTF">2019-10-11T11:33:37Z</dcterms:created>
  <dcterms:modified xsi:type="dcterms:W3CDTF">2019-10-12T22:00:22Z</dcterms:modified>
</cp:coreProperties>
</file>